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77" r:id="rId4"/>
    <p:sldId id="278" r:id="rId5"/>
    <p:sldId id="258" r:id="rId6"/>
    <p:sldId id="284" r:id="rId7"/>
    <p:sldId id="286" r:id="rId8"/>
    <p:sldId id="260" r:id="rId9"/>
    <p:sldId id="285" r:id="rId10"/>
    <p:sldId id="261" r:id="rId11"/>
    <p:sldId id="287" r:id="rId12"/>
    <p:sldId id="280" r:id="rId13"/>
    <p:sldId id="282" r:id="rId14"/>
    <p:sldId id="292" r:id="rId15"/>
    <p:sldId id="288" r:id="rId16"/>
    <p:sldId id="289" r:id="rId17"/>
    <p:sldId id="281" r:id="rId18"/>
    <p:sldId id="293" r:id="rId19"/>
    <p:sldId id="273" r:id="rId20"/>
    <p:sldId id="290" r:id="rId21"/>
    <p:sldId id="294" r:id="rId22"/>
  </p:sldIdLst>
  <p:sldSz cx="9144000" cy="5143500" type="screen16x9"/>
  <p:notesSz cx="6858000" cy="9144000"/>
  <p:embeddedFontLst>
    <p:embeddedFont>
      <p:font typeface="Forte" panose="03060902040502070203" pitchFamily="66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6524"/>
    <a:srgbClr val="353535"/>
    <a:srgbClr val="F5CD6C"/>
    <a:srgbClr val="014174"/>
    <a:srgbClr val="FAC606"/>
    <a:srgbClr val="FFEE00"/>
    <a:srgbClr val="ED7D31"/>
    <a:srgbClr val="4C4E75"/>
    <a:srgbClr val="F52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243796-E9F8-46F2-B943-EFAD957EBA1D}">
  <a:tblStyle styleId="{47243796-E9F8-46F2-B943-EFAD957EBA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893" y="69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18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122744" y="1416484"/>
            <a:ext cx="7187878" cy="957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Journey to your best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2;p13">
            <a:extLst>
              <a:ext uri="{FF2B5EF4-FFF2-40B4-BE49-F238E27FC236}">
                <a16:creationId xmlns:a16="http://schemas.microsoft.com/office/drawing/2014/main" id="{29A9A37F-263B-9C75-7F2B-F2F4C1730543}"/>
              </a:ext>
            </a:extLst>
          </p:cNvPr>
          <p:cNvSpPr txBox="1">
            <a:spLocks/>
          </p:cNvSpPr>
          <p:nvPr/>
        </p:nvSpPr>
        <p:spPr>
          <a:xfrm>
            <a:off x="1129259" y="2376320"/>
            <a:ext cx="7174848" cy="655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dirty="0"/>
              <a:t>Challenge 0 "What's your current version?"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5;p15">
            <a:extLst>
              <a:ext uri="{FF2B5EF4-FFF2-40B4-BE49-F238E27FC236}">
                <a16:creationId xmlns:a16="http://schemas.microsoft.com/office/drawing/2014/main" id="{2811716F-A876-235A-2769-BCD2A355FB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949" y="-393539"/>
            <a:ext cx="6400987" cy="57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804696" y="225632"/>
            <a:ext cx="4118514" cy="291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Montserrat" panose="00000500000000000000" pitchFamily="2" charset="0"/>
              </a:rPr>
              <a:t>Learning </a:t>
            </a:r>
            <a:r>
              <a:rPr lang="en-US" sz="2000" dirty="0">
                <a:solidFill>
                  <a:srgbClr val="F46524"/>
                </a:solidFill>
                <a:latin typeface="Montserrat" panose="00000500000000000000" pitchFamily="2" charset="0"/>
              </a:rPr>
              <a:t>how</a:t>
            </a:r>
            <a:r>
              <a:rPr lang="en-US" sz="2000" dirty="0">
                <a:solidFill>
                  <a:schemeClr val="dk2"/>
                </a:solidFill>
                <a:latin typeface="Montserrat" panose="00000500000000000000" pitchFamily="2" charset="0"/>
              </a:rPr>
              <a:t> to learn</a:t>
            </a:r>
            <a:endParaRPr sz="2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3" name="Google Shape;88;p15">
            <a:extLst>
              <a:ext uri="{FF2B5EF4-FFF2-40B4-BE49-F238E27FC236}">
                <a16:creationId xmlns:a16="http://schemas.microsoft.com/office/drawing/2014/main" id="{CBB82373-E8EB-8033-B834-F86B3E57D20F}"/>
              </a:ext>
            </a:extLst>
          </p:cNvPr>
          <p:cNvSpPr txBox="1">
            <a:spLocks/>
          </p:cNvSpPr>
          <p:nvPr/>
        </p:nvSpPr>
        <p:spPr>
          <a:xfrm>
            <a:off x="1316877" y="900411"/>
            <a:ext cx="2929153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Focused and Diffuse Thinking</a:t>
            </a:r>
          </a:p>
        </p:txBody>
      </p:sp>
      <p:sp>
        <p:nvSpPr>
          <p:cNvPr id="4" name="Google Shape;88;p15">
            <a:extLst>
              <a:ext uri="{FF2B5EF4-FFF2-40B4-BE49-F238E27FC236}">
                <a16:creationId xmlns:a16="http://schemas.microsoft.com/office/drawing/2014/main" id="{8ED60814-8BA0-E070-2E00-69F8AA5C2863}"/>
              </a:ext>
            </a:extLst>
          </p:cNvPr>
          <p:cNvSpPr txBox="1">
            <a:spLocks/>
          </p:cNvSpPr>
          <p:nvPr/>
        </p:nvSpPr>
        <p:spPr>
          <a:xfrm>
            <a:off x="1316878" y="1447860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Two types of memory</a:t>
            </a:r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10FBD99C-3F70-B06E-27AC-1A4D92B936E8}"/>
              </a:ext>
            </a:extLst>
          </p:cNvPr>
          <p:cNvSpPr txBox="1">
            <a:spLocks/>
          </p:cNvSpPr>
          <p:nvPr/>
        </p:nvSpPr>
        <p:spPr>
          <a:xfrm>
            <a:off x="1316878" y="1995309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Beating procrastination</a:t>
            </a:r>
          </a:p>
        </p:txBody>
      </p:sp>
      <p:sp>
        <p:nvSpPr>
          <p:cNvPr id="8" name="Google Shape;88;p15">
            <a:extLst>
              <a:ext uri="{FF2B5EF4-FFF2-40B4-BE49-F238E27FC236}">
                <a16:creationId xmlns:a16="http://schemas.microsoft.com/office/drawing/2014/main" id="{F866B063-8B02-6957-C14F-675C01C81FE3}"/>
              </a:ext>
            </a:extLst>
          </p:cNvPr>
          <p:cNvSpPr txBox="1">
            <a:spLocks/>
          </p:cNvSpPr>
          <p:nvPr/>
        </p:nvSpPr>
        <p:spPr>
          <a:xfrm>
            <a:off x="1316878" y="2542758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Write to-do lists</a:t>
            </a:r>
          </a:p>
        </p:txBody>
      </p:sp>
      <p:sp>
        <p:nvSpPr>
          <p:cNvPr id="11" name="Google Shape;88;p15">
            <a:extLst>
              <a:ext uri="{FF2B5EF4-FFF2-40B4-BE49-F238E27FC236}">
                <a16:creationId xmlns:a16="http://schemas.microsoft.com/office/drawing/2014/main" id="{85F6B642-D41B-6784-5643-8F1BD44D13F0}"/>
              </a:ext>
            </a:extLst>
          </p:cNvPr>
          <p:cNvSpPr txBox="1">
            <a:spLocks/>
          </p:cNvSpPr>
          <p:nvPr/>
        </p:nvSpPr>
        <p:spPr>
          <a:xfrm>
            <a:off x="1316878" y="3090207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Chunking</a:t>
            </a:r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1195FAB5-B56E-3C70-457B-3BA8EF005F37}"/>
              </a:ext>
            </a:extLst>
          </p:cNvPr>
          <p:cNvSpPr txBox="1">
            <a:spLocks/>
          </p:cNvSpPr>
          <p:nvPr/>
        </p:nvSpPr>
        <p:spPr>
          <a:xfrm>
            <a:off x="1316878" y="3637656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Best practices</a:t>
            </a:r>
          </a:p>
        </p:txBody>
      </p:sp>
      <p:sp>
        <p:nvSpPr>
          <p:cNvPr id="13" name="Google Shape;88;p15">
            <a:extLst>
              <a:ext uri="{FF2B5EF4-FFF2-40B4-BE49-F238E27FC236}">
                <a16:creationId xmlns:a16="http://schemas.microsoft.com/office/drawing/2014/main" id="{8E8DEFF8-7D21-B78F-C61A-8C91C2C8C62D}"/>
              </a:ext>
            </a:extLst>
          </p:cNvPr>
          <p:cNvSpPr txBox="1">
            <a:spLocks/>
          </p:cNvSpPr>
          <p:nvPr/>
        </p:nvSpPr>
        <p:spPr>
          <a:xfrm>
            <a:off x="1316878" y="4185104"/>
            <a:ext cx="3169208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Interleaving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0B472C8-4223-1C4C-26AC-294822C5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452" l="10000" r="90000">
                        <a14:foregroundMark x1="78036" y1="83452" x2="49464" y2="94048"/>
                        <a14:foregroundMark x1="49464" y1="94048" x2="21607" y2="90595"/>
                        <a14:foregroundMark x1="21607" y1="90595" x2="23929" y2="84643"/>
                        <a14:foregroundMark x1="19643" y1="93452" x2="31250" y2="92738"/>
                        <a14:foregroundMark x1="61250" y1="45595" x2="57500" y2="46786"/>
                        <a14:backgroundMark x1="63750" y1="58214" x2="63750" y2="58214"/>
                        <a14:backgroundMark x1="67321" y1="49762" x2="67321" y2="49762"/>
                        <a14:backgroundMark x1="67857" y1="48452" x2="67857" y2="50714"/>
                        <a14:backgroundMark x1="75357" y1="92262" x2="61250" y2="94405"/>
                        <a14:backgroundMark x1="61250" y1="94405" x2="70000" y2="95833"/>
                        <a14:backgroundMark x1="74821" y1="92024" x2="57321" y2="95119"/>
                        <a14:backgroundMark x1="57321" y1="95119" x2="69286" y2="92262"/>
                        <a14:backgroundMark x1="48571" y1="41310" x2="48571" y2="41310"/>
                        <a14:backgroundMark x1="48393" y1="40476" x2="48393" y2="40476"/>
                        <a14:backgroundMark x1="48393" y1="40000" x2="48393" y2="40000"/>
                        <a14:backgroundMark x1="48393" y1="39405" x2="48393" y2="39405"/>
                        <a14:backgroundMark x1="49464" y1="41310" x2="49464" y2="41310"/>
                        <a14:backgroundMark x1="48214" y1="38929" x2="48214" y2="38929"/>
                        <a14:backgroundMark x1="67679" y1="50952" x2="67679" y2="51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55912" y="900411"/>
            <a:ext cx="2827020" cy="424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5;p15">
            <a:extLst>
              <a:ext uri="{FF2B5EF4-FFF2-40B4-BE49-F238E27FC236}">
                <a16:creationId xmlns:a16="http://schemas.microsoft.com/office/drawing/2014/main" id="{318B1716-B528-2CDF-38C2-B2840FC5B4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2241" y="-311993"/>
            <a:ext cx="6682740" cy="576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hatGPT - Wikipedia">
            <a:extLst>
              <a:ext uri="{FF2B5EF4-FFF2-40B4-BE49-F238E27FC236}">
                <a16:creationId xmlns:a16="http://schemas.microsoft.com/office/drawing/2014/main" id="{E236832F-514D-DF9C-3969-38DA442C2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24" y="3590931"/>
            <a:ext cx="736388" cy="7363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03B1C28-1905-6DEA-9675-BE8F80BA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50" y="3526882"/>
            <a:ext cx="864485" cy="8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1;p18">
            <a:extLst>
              <a:ext uri="{FF2B5EF4-FFF2-40B4-BE49-F238E27FC236}">
                <a16:creationId xmlns:a16="http://schemas.microsoft.com/office/drawing/2014/main" id="{8F63B645-DF3A-FA31-CCC6-999DD4708BAD}"/>
              </a:ext>
            </a:extLst>
          </p:cNvPr>
          <p:cNvSpPr txBox="1">
            <a:spLocks/>
          </p:cNvSpPr>
          <p:nvPr/>
        </p:nvSpPr>
        <p:spPr>
          <a:xfrm>
            <a:off x="380596" y="2299732"/>
            <a:ext cx="2088284" cy="344391"/>
          </a:xfrm>
          <a:prstGeom prst="roundRect">
            <a:avLst>
              <a:gd name="adj" fmla="val 0"/>
            </a:avLst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46524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Learn fast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0C81CBA-6B03-D37C-9562-472CEF4E7ED8}"/>
              </a:ext>
            </a:extLst>
          </p:cNvPr>
          <p:cNvSpPr txBox="1"/>
          <p:nvPr/>
        </p:nvSpPr>
        <p:spPr>
          <a:xfrm>
            <a:off x="3979824" y="886064"/>
            <a:ext cx="4579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0" i="0" dirty="0" err="1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Apply</a:t>
            </a:r>
            <a:r>
              <a:rPr lang="vi-VN" b="0" i="0" dirty="0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dirty="0" err="1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top-down</a:t>
            </a:r>
            <a:r>
              <a:rPr lang="vi-VN" b="0" i="0" dirty="0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b="0" i="0" dirty="0" err="1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approach</a:t>
            </a:r>
            <a:endParaRPr lang="vi-VN" dirty="0">
              <a:solidFill>
                <a:schemeClr val="bg2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6ADC9B-DE9A-9605-F0A7-BA49F74940E3}"/>
              </a:ext>
            </a:extLst>
          </p:cNvPr>
          <p:cNvSpPr txBox="1"/>
          <p:nvPr/>
        </p:nvSpPr>
        <p:spPr>
          <a:xfrm>
            <a:off x="3923354" y="2874451"/>
            <a:ext cx="4579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Using some tools to research: Chat </a:t>
            </a:r>
            <a:r>
              <a:rPr lang="en-US" b="0" i="0" dirty="0" err="1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GPT</a:t>
            </a:r>
            <a:r>
              <a:rPr lang="en-US" b="0" i="0" dirty="0"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Montserrat" panose="00000500000000000000" pitchFamily="2" charset="0"/>
              </a:rPr>
              <a:t>, Bing Chat...</a:t>
            </a:r>
            <a:endParaRPr lang="vi-VN" dirty="0">
              <a:solidFill>
                <a:schemeClr val="bg2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76D5EFD1-3225-7745-1D3E-4FF24EF15C29}"/>
              </a:ext>
            </a:extLst>
          </p:cNvPr>
          <p:cNvSpPr/>
          <p:nvPr/>
        </p:nvSpPr>
        <p:spPr>
          <a:xfrm>
            <a:off x="5473747" y="1564184"/>
            <a:ext cx="720310" cy="72030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9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 preventative approach to mental ill health in the workplace">
            <a:extLst>
              <a:ext uri="{FF2B5EF4-FFF2-40B4-BE49-F238E27FC236}">
                <a16:creationId xmlns:a16="http://schemas.microsoft.com/office/drawing/2014/main" id="{7321F4B3-7FD4-AEE1-9108-78126396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23FE64-9508-AED5-273A-04095CE5C956}"/>
              </a:ext>
            </a:extLst>
          </p:cNvPr>
          <p:cNvSpPr/>
          <p:nvPr/>
        </p:nvSpPr>
        <p:spPr>
          <a:xfrm>
            <a:off x="-121920" y="-152400"/>
            <a:ext cx="9387840" cy="5384800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3" name="Google Shape;123;p19"/>
          <p:cNvSpPr txBox="1"/>
          <p:nvPr/>
        </p:nvSpPr>
        <p:spPr>
          <a:xfrm>
            <a:off x="-416560" y="1703828"/>
            <a:ext cx="6116320" cy="8361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>
              <a:buFont typeface="Lato"/>
              <a:buNone/>
            </a:pPr>
            <a:r>
              <a:rPr lang="vi-VN" sz="4400" b="1" dirty="0" err="1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Autonomy</a:t>
            </a:r>
            <a:r>
              <a:rPr lang="vi-VN" sz="4400" b="1" dirty="0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4400" b="1" dirty="0" err="1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at</a:t>
            </a:r>
            <a:r>
              <a:rPr lang="vi-VN" sz="4400" b="1" dirty="0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4400" b="1" dirty="0" err="1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work</a:t>
            </a:r>
            <a:r>
              <a:rPr lang="vi-VN" sz="4400" b="1" dirty="0">
                <a:solidFill>
                  <a:srgbClr val="F46524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8265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3B44DCB-AFD6-547A-C2F2-15BD871B4CA3}"/>
              </a:ext>
            </a:extLst>
          </p:cNvPr>
          <p:cNvSpPr txBox="1"/>
          <p:nvPr/>
        </p:nvSpPr>
        <p:spPr>
          <a:xfrm>
            <a:off x="1442720" y="1500068"/>
            <a:ext cx="591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What’s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 the </a:t>
            </a:r>
            <a:r>
              <a:rPr lang="vi-VN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autonomy</a:t>
            </a:r>
            <a:r>
              <a:rPr lang="vi-VN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at</a:t>
            </a:r>
            <a:r>
              <a:rPr lang="vi-VN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work</a:t>
            </a:r>
            <a:r>
              <a:rPr lang="vi-VN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1A04AC8A-EBFD-5970-1404-311F480696FC}"/>
              </a:ext>
            </a:extLst>
          </p:cNvPr>
          <p:cNvSpPr txBox="1">
            <a:spLocks/>
          </p:cNvSpPr>
          <p:nvPr/>
        </p:nvSpPr>
        <p:spPr>
          <a:xfrm>
            <a:off x="1581615" y="2134642"/>
            <a:ext cx="5980770" cy="81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The employee’s 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ability</a:t>
            </a: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to carry out their duties on their own 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without needing a great deal of </a:t>
            </a: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outside </a:t>
            </a:r>
            <a:r>
              <a:rPr lang="en-US" sz="14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help</a:t>
            </a: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or supervision</a:t>
            </a: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2B32626E-D34C-326C-CCED-CCCB213D9357}"/>
              </a:ext>
            </a:extLst>
          </p:cNvPr>
          <p:cNvSpPr/>
          <p:nvPr/>
        </p:nvSpPr>
        <p:spPr>
          <a:xfrm>
            <a:off x="-670560" y="-464820"/>
            <a:ext cx="2052578" cy="2052578"/>
          </a:xfrm>
          <a:prstGeom prst="ellipse">
            <a:avLst/>
          </a:prstGeom>
          <a:solidFill>
            <a:schemeClr val="tx1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C8684BA7-B946-8374-A0DA-3E23721C63C9}"/>
              </a:ext>
            </a:extLst>
          </p:cNvPr>
          <p:cNvSpPr/>
          <p:nvPr/>
        </p:nvSpPr>
        <p:spPr>
          <a:xfrm>
            <a:off x="670560" y="4323338"/>
            <a:ext cx="3131820" cy="3131820"/>
          </a:xfrm>
          <a:prstGeom prst="ellipse">
            <a:avLst/>
          </a:prstGeom>
          <a:solidFill>
            <a:schemeClr val="tx1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E8B91E3A-98F1-CF11-34A7-8A995ABFAD63}"/>
              </a:ext>
            </a:extLst>
          </p:cNvPr>
          <p:cNvSpPr/>
          <p:nvPr/>
        </p:nvSpPr>
        <p:spPr>
          <a:xfrm>
            <a:off x="7355840" y="-545124"/>
            <a:ext cx="3131820" cy="3131820"/>
          </a:xfrm>
          <a:prstGeom prst="ellipse">
            <a:avLst/>
          </a:prstGeom>
          <a:solidFill>
            <a:schemeClr val="tx1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00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reventative approach to mental ill health in the workplace">
            <a:extLst>
              <a:ext uri="{FF2B5EF4-FFF2-40B4-BE49-F238E27FC236}">
                <a16:creationId xmlns:a16="http://schemas.microsoft.com/office/drawing/2014/main" id="{B2F5D91D-765B-4C26-0CCE-46CC14998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7"/>
          <a:stretch/>
        </p:blipFill>
        <p:spPr bwMode="auto">
          <a:xfrm>
            <a:off x="4838698" y="0"/>
            <a:ext cx="43053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8;p15">
            <a:extLst>
              <a:ext uri="{FF2B5EF4-FFF2-40B4-BE49-F238E27FC236}">
                <a16:creationId xmlns:a16="http://schemas.microsoft.com/office/drawing/2014/main" id="{946C892F-D08F-E7BA-29AA-B863B2CA86E1}"/>
              </a:ext>
            </a:extLst>
          </p:cNvPr>
          <p:cNvSpPr txBox="1">
            <a:spLocks/>
          </p:cNvSpPr>
          <p:nvPr/>
        </p:nvSpPr>
        <p:spPr>
          <a:xfrm>
            <a:off x="684127" y="1310638"/>
            <a:ext cx="2996333" cy="5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You Trust Their Judgment</a:t>
            </a:r>
          </a:p>
        </p:txBody>
      </p:sp>
      <p:sp>
        <p:nvSpPr>
          <p:cNvPr id="4" name="Google Shape;88;p15">
            <a:extLst>
              <a:ext uri="{FF2B5EF4-FFF2-40B4-BE49-F238E27FC236}">
                <a16:creationId xmlns:a16="http://schemas.microsoft.com/office/drawing/2014/main" id="{C4FA47E3-F39D-E809-3378-AB5683D96593}"/>
              </a:ext>
            </a:extLst>
          </p:cNvPr>
          <p:cNvSpPr txBox="1">
            <a:spLocks/>
          </p:cNvSpPr>
          <p:nvPr/>
        </p:nvSpPr>
        <p:spPr>
          <a:xfrm>
            <a:off x="684126" y="1958333"/>
            <a:ext cx="2996333" cy="5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Their Track Record Is Solid</a:t>
            </a: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CAD60C9C-BD13-B6E6-ED5E-B9E23D479964}"/>
              </a:ext>
            </a:extLst>
          </p:cNvPr>
          <p:cNvSpPr txBox="1">
            <a:spLocks/>
          </p:cNvSpPr>
          <p:nvPr/>
        </p:nvSpPr>
        <p:spPr>
          <a:xfrm>
            <a:off x="684126" y="2606028"/>
            <a:ext cx="2996333" cy="5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They are Highly Accountable</a:t>
            </a:r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CA18CAA9-E416-9C2D-825B-8C355264BB56}"/>
              </a:ext>
            </a:extLst>
          </p:cNvPr>
          <p:cNvSpPr txBox="1">
            <a:spLocks/>
          </p:cNvSpPr>
          <p:nvPr/>
        </p:nvSpPr>
        <p:spPr>
          <a:xfrm>
            <a:off x="684126" y="3253723"/>
            <a:ext cx="2996333" cy="5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They Respect Boundaries</a:t>
            </a:r>
          </a:p>
        </p:txBody>
      </p:sp>
      <p:sp>
        <p:nvSpPr>
          <p:cNvPr id="8" name="Google Shape;88;p15">
            <a:extLst>
              <a:ext uri="{FF2B5EF4-FFF2-40B4-BE49-F238E27FC236}">
                <a16:creationId xmlns:a16="http://schemas.microsoft.com/office/drawing/2014/main" id="{CB523A0F-45EA-60F5-EF4F-921C8C5B395F}"/>
              </a:ext>
            </a:extLst>
          </p:cNvPr>
          <p:cNvSpPr txBox="1">
            <a:spLocks/>
          </p:cNvSpPr>
          <p:nvPr/>
        </p:nvSpPr>
        <p:spPr>
          <a:xfrm>
            <a:off x="684126" y="3901417"/>
            <a:ext cx="2996333" cy="5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They Ask for Help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3F10503D-CC14-F955-1FB0-AD8CFCCB8A1C}"/>
              </a:ext>
            </a:extLst>
          </p:cNvPr>
          <p:cNvSpPr/>
          <p:nvPr/>
        </p:nvSpPr>
        <p:spPr>
          <a:xfrm>
            <a:off x="4838700" y="-205740"/>
            <a:ext cx="4396739" cy="5455920"/>
          </a:xfrm>
          <a:prstGeom prst="rect">
            <a:avLst/>
          </a:prstGeom>
          <a:solidFill>
            <a:srgbClr val="F46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F08D021-67A2-13BE-172D-F27268AC3398}"/>
              </a:ext>
            </a:extLst>
          </p:cNvPr>
          <p:cNvSpPr/>
          <p:nvPr/>
        </p:nvSpPr>
        <p:spPr>
          <a:xfrm>
            <a:off x="342900" y="350520"/>
            <a:ext cx="396240" cy="153465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9279346-7D96-8566-8BDA-340B57BB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17" y="323223"/>
            <a:ext cx="4496124" cy="821901"/>
          </a:xfrm>
        </p:spPr>
        <p:txBody>
          <a:bodyPr/>
          <a:lstStyle/>
          <a:p>
            <a:r>
              <a:rPr lang="en-US" sz="2000" dirty="0">
                <a:solidFill>
                  <a:srgbClr val="F46524"/>
                </a:solidFill>
              </a:rPr>
              <a:t>5 signs </a:t>
            </a:r>
            <a:r>
              <a:rPr lang="en-US" sz="2000" dirty="0"/>
              <a:t>an employee can handle more autonomy at work</a:t>
            </a:r>
            <a:endParaRPr lang="vi-VN" sz="2000" dirty="0"/>
          </a:p>
        </p:txBody>
      </p:sp>
      <p:pic>
        <p:nvPicPr>
          <p:cNvPr id="14" name="Hình ảnh 13" descr="Young businessman presenting">
            <a:extLst>
              <a:ext uri="{FF2B5EF4-FFF2-40B4-BE49-F238E27FC236}">
                <a16:creationId xmlns:a16="http://schemas.microsoft.com/office/drawing/2014/main" id="{4BBE06B4-BA3A-BDEA-F0F4-393D7E5B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95" y="853440"/>
            <a:ext cx="2674483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ee photo studious asian woman working at home using a laptop">
            <a:extLst>
              <a:ext uri="{FF2B5EF4-FFF2-40B4-BE49-F238E27FC236}">
                <a16:creationId xmlns:a16="http://schemas.microsoft.com/office/drawing/2014/main" id="{C4EA2B34-4ABF-7327-1DB1-E6DEE477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609" y="11210"/>
            <a:ext cx="3425825" cy="51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85;p15">
            <a:extLst>
              <a:ext uri="{FF2B5EF4-FFF2-40B4-BE49-F238E27FC236}">
                <a16:creationId xmlns:a16="http://schemas.microsoft.com/office/drawing/2014/main" id="{A16AFAE2-5C56-C62B-C1C6-43B1847B86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948" y="-393539"/>
            <a:ext cx="6547068" cy="57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C785CD4-CD97-E7A8-9B24-E7F664275ACA}"/>
              </a:ext>
            </a:extLst>
          </p:cNvPr>
          <p:cNvSpPr txBox="1"/>
          <p:nvPr/>
        </p:nvSpPr>
        <p:spPr>
          <a:xfrm>
            <a:off x="793831" y="400261"/>
            <a:ext cx="421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Why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is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autonomy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important</a:t>
            </a:r>
            <a:r>
              <a:rPr lang="vi-VN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?</a:t>
            </a:r>
          </a:p>
        </p:txBody>
      </p:sp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88247641-975B-22A3-3CF9-C104B32F4950}"/>
              </a:ext>
            </a:extLst>
          </p:cNvPr>
          <p:cNvSpPr txBox="1">
            <a:spLocks/>
          </p:cNvSpPr>
          <p:nvPr/>
        </p:nvSpPr>
        <p:spPr>
          <a:xfrm>
            <a:off x="852665" y="1099532"/>
            <a:ext cx="4210000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No one likes to be micromanaged at work</a:t>
            </a: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3315E7A0-B506-BD56-914A-146074126FA2}"/>
              </a:ext>
            </a:extLst>
          </p:cNvPr>
          <p:cNvSpPr txBox="1">
            <a:spLocks/>
          </p:cNvSpPr>
          <p:nvPr/>
        </p:nvSpPr>
        <p:spPr>
          <a:xfrm>
            <a:off x="852665" y="1692416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Help reach employees full potential.</a:t>
            </a:r>
          </a:p>
        </p:txBody>
      </p:sp>
      <p:sp>
        <p:nvSpPr>
          <p:cNvPr id="9" name="Google Shape;88;p15">
            <a:extLst>
              <a:ext uri="{FF2B5EF4-FFF2-40B4-BE49-F238E27FC236}">
                <a16:creationId xmlns:a16="http://schemas.microsoft.com/office/drawing/2014/main" id="{86EAF445-1005-AC95-A571-8E822FD5D7CB}"/>
              </a:ext>
            </a:extLst>
          </p:cNvPr>
          <p:cNvSpPr txBox="1">
            <a:spLocks/>
          </p:cNvSpPr>
          <p:nvPr/>
        </p:nvSpPr>
        <p:spPr>
          <a:xfrm>
            <a:off x="852665" y="2285300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Encourages creativity and innovation</a:t>
            </a:r>
          </a:p>
        </p:txBody>
      </p:sp>
      <p:sp>
        <p:nvSpPr>
          <p:cNvPr id="10" name="Google Shape;88;p15">
            <a:extLst>
              <a:ext uri="{FF2B5EF4-FFF2-40B4-BE49-F238E27FC236}">
                <a16:creationId xmlns:a16="http://schemas.microsoft.com/office/drawing/2014/main" id="{306311DE-1FBF-F791-5314-1A88DF88308D}"/>
              </a:ext>
            </a:extLst>
          </p:cNvPr>
          <p:cNvSpPr txBox="1">
            <a:spLocks/>
          </p:cNvSpPr>
          <p:nvPr/>
        </p:nvSpPr>
        <p:spPr>
          <a:xfrm>
            <a:off x="852665" y="2878184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Improves trust and job satisfaction </a:t>
            </a:r>
          </a:p>
        </p:txBody>
      </p:sp>
      <p:sp>
        <p:nvSpPr>
          <p:cNvPr id="11" name="Google Shape;88;p15">
            <a:extLst>
              <a:ext uri="{FF2B5EF4-FFF2-40B4-BE49-F238E27FC236}">
                <a16:creationId xmlns:a16="http://schemas.microsoft.com/office/drawing/2014/main" id="{28E58AE3-9241-2C83-4B5D-FF8D945F003F}"/>
              </a:ext>
            </a:extLst>
          </p:cNvPr>
          <p:cNvSpPr txBox="1">
            <a:spLocks/>
          </p:cNvSpPr>
          <p:nvPr/>
        </p:nvSpPr>
        <p:spPr>
          <a:xfrm>
            <a:off x="852665" y="3471068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Promotes skill development</a:t>
            </a:r>
          </a:p>
        </p:txBody>
      </p:sp>
      <p:sp>
        <p:nvSpPr>
          <p:cNvPr id="14" name="Google Shape;88;p15">
            <a:extLst>
              <a:ext uri="{FF2B5EF4-FFF2-40B4-BE49-F238E27FC236}">
                <a16:creationId xmlns:a16="http://schemas.microsoft.com/office/drawing/2014/main" id="{11BD676E-F656-F6A3-10D9-EA76A41BB379}"/>
              </a:ext>
            </a:extLst>
          </p:cNvPr>
          <p:cNvSpPr txBox="1">
            <a:spLocks/>
          </p:cNvSpPr>
          <p:nvPr/>
        </p:nvSpPr>
        <p:spPr>
          <a:xfrm>
            <a:off x="852665" y="4063953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Increase advancement opportunities</a:t>
            </a:r>
          </a:p>
        </p:txBody>
      </p:sp>
      <p:pic>
        <p:nvPicPr>
          <p:cNvPr id="15" name="Đồ họa 14" descr="Checkmark with solid fill">
            <a:extLst>
              <a:ext uri="{FF2B5EF4-FFF2-40B4-BE49-F238E27FC236}">
                <a16:creationId xmlns:a16="http://schemas.microsoft.com/office/drawing/2014/main" id="{8AD56493-3BE7-17EF-0664-222EC0F17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1233676"/>
            <a:ext cx="229780" cy="229780"/>
          </a:xfrm>
          <a:prstGeom prst="rect">
            <a:avLst/>
          </a:prstGeom>
        </p:spPr>
      </p:pic>
      <p:pic>
        <p:nvPicPr>
          <p:cNvPr id="16" name="Đồ họa 15" descr="Checkmark with solid fill">
            <a:extLst>
              <a:ext uri="{FF2B5EF4-FFF2-40B4-BE49-F238E27FC236}">
                <a16:creationId xmlns:a16="http://schemas.microsoft.com/office/drawing/2014/main" id="{0A420265-92E8-9C54-0041-649515C26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1826560"/>
            <a:ext cx="229780" cy="229780"/>
          </a:xfrm>
          <a:prstGeom prst="rect">
            <a:avLst/>
          </a:prstGeom>
        </p:spPr>
      </p:pic>
      <p:pic>
        <p:nvPicPr>
          <p:cNvPr id="17" name="Đồ họa 16" descr="Checkmark with solid fill">
            <a:extLst>
              <a:ext uri="{FF2B5EF4-FFF2-40B4-BE49-F238E27FC236}">
                <a16:creationId xmlns:a16="http://schemas.microsoft.com/office/drawing/2014/main" id="{598A2D79-9E84-1733-2E7E-09DD103D2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2419444"/>
            <a:ext cx="229780" cy="229780"/>
          </a:xfrm>
          <a:prstGeom prst="rect">
            <a:avLst/>
          </a:prstGeom>
        </p:spPr>
      </p:pic>
      <p:pic>
        <p:nvPicPr>
          <p:cNvPr id="18" name="Đồ họa 17" descr="Checkmark with solid fill">
            <a:extLst>
              <a:ext uri="{FF2B5EF4-FFF2-40B4-BE49-F238E27FC236}">
                <a16:creationId xmlns:a16="http://schemas.microsoft.com/office/drawing/2014/main" id="{9C0EE659-78F3-7836-50C5-38FD0362E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3012328"/>
            <a:ext cx="229780" cy="229780"/>
          </a:xfrm>
          <a:prstGeom prst="rect">
            <a:avLst/>
          </a:prstGeom>
        </p:spPr>
      </p:pic>
      <p:pic>
        <p:nvPicPr>
          <p:cNvPr id="19" name="Đồ họa 18" descr="Checkmark with solid fill">
            <a:extLst>
              <a:ext uri="{FF2B5EF4-FFF2-40B4-BE49-F238E27FC236}">
                <a16:creationId xmlns:a16="http://schemas.microsoft.com/office/drawing/2014/main" id="{D10E174B-5D9E-1DED-CF0A-907BE0D07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3605212"/>
            <a:ext cx="229780" cy="229780"/>
          </a:xfrm>
          <a:prstGeom prst="rect">
            <a:avLst/>
          </a:prstGeom>
        </p:spPr>
      </p:pic>
      <p:pic>
        <p:nvPicPr>
          <p:cNvPr id="20" name="Đồ họa 19" descr="Checkmark with solid fill">
            <a:extLst>
              <a:ext uri="{FF2B5EF4-FFF2-40B4-BE49-F238E27FC236}">
                <a16:creationId xmlns:a16="http://schemas.microsoft.com/office/drawing/2014/main" id="{8CF120E2-B136-048A-11C8-03D2E730C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5" y="4198096"/>
            <a:ext cx="229780" cy="2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5;p15">
            <a:extLst>
              <a:ext uri="{FF2B5EF4-FFF2-40B4-BE49-F238E27FC236}">
                <a16:creationId xmlns:a16="http://schemas.microsoft.com/office/drawing/2014/main" id="{D9CF7224-2A7F-5805-7B8B-9739064FDF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4273" y="-380351"/>
            <a:ext cx="9799527" cy="57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D32B17D-4F8B-A3E6-08D6-A452AB09B6BA}"/>
              </a:ext>
            </a:extLst>
          </p:cNvPr>
          <p:cNvSpPr txBox="1"/>
          <p:nvPr/>
        </p:nvSpPr>
        <p:spPr>
          <a:xfrm>
            <a:off x="4093159" y="258596"/>
            <a:ext cx="4842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Examples</a:t>
            </a:r>
            <a:r>
              <a:rPr lang="en-US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 of autonomy at work</a:t>
            </a:r>
            <a:endParaRPr lang="vi-VN" sz="2000" b="1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Google Shape;88;p15">
            <a:extLst>
              <a:ext uri="{FF2B5EF4-FFF2-40B4-BE49-F238E27FC236}">
                <a16:creationId xmlns:a16="http://schemas.microsoft.com/office/drawing/2014/main" id="{D2C275E5-0C87-19B6-3725-7D116449FE82}"/>
              </a:ext>
            </a:extLst>
          </p:cNvPr>
          <p:cNvSpPr txBox="1">
            <a:spLocks/>
          </p:cNvSpPr>
          <p:nvPr/>
        </p:nvSpPr>
        <p:spPr>
          <a:xfrm>
            <a:off x="4354931" y="1604849"/>
            <a:ext cx="4457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Letting employees how we accomplish tasks </a:t>
            </a:r>
          </a:p>
        </p:txBody>
      </p:sp>
      <p:sp>
        <p:nvSpPr>
          <p:cNvPr id="6" name="Google Shape;88;p15">
            <a:extLst>
              <a:ext uri="{FF2B5EF4-FFF2-40B4-BE49-F238E27FC236}">
                <a16:creationId xmlns:a16="http://schemas.microsoft.com/office/drawing/2014/main" id="{BD210C09-810A-C97D-6907-4FD3653A2A0B}"/>
              </a:ext>
            </a:extLst>
          </p:cNvPr>
          <p:cNvSpPr txBox="1">
            <a:spLocks/>
          </p:cNvSpPr>
          <p:nvPr/>
        </p:nvSpPr>
        <p:spPr>
          <a:xfrm>
            <a:off x="4354932" y="2171640"/>
            <a:ext cx="38977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Letting employees set deadlines </a:t>
            </a:r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1CF5EC55-AFBA-3926-6C4D-8308E63423CA}"/>
              </a:ext>
            </a:extLst>
          </p:cNvPr>
          <p:cNvSpPr txBox="1">
            <a:spLocks/>
          </p:cNvSpPr>
          <p:nvPr/>
        </p:nvSpPr>
        <p:spPr>
          <a:xfrm>
            <a:off x="4354932" y="2710888"/>
            <a:ext cx="38977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Letting employees set work  schedule  </a:t>
            </a:r>
          </a:p>
        </p:txBody>
      </p:sp>
      <p:sp>
        <p:nvSpPr>
          <p:cNvPr id="11" name="Google Shape;88;p15">
            <a:extLst>
              <a:ext uri="{FF2B5EF4-FFF2-40B4-BE49-F238E27FC236}">
                <a16:creationId xmlns:a16="http://schemas.microsoft.com/office/drawing/2014/main" id="{690EDF7C-219E-7513-B30A-448D1BD46A12}"/>
              </a:ext>
            </a:extLst>
          </p:cNvPr>
          <p:cNvSpPr txBox="1">
            <a:spLocks/>
          </p:cNvSpPr>
          <p:nvPr/>
        </p:nvSpPr>
        <p:spPr>
          <a:xfrm>
            <a:off x="4354932" y="3230088"/>
            <a:ext cx="38977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Letting employees decide where to work </a:t>
            </a:r>
          </a:p>
        </p:txBody>
      </p:sp>
    </p:spTree>
    <p:extLst>
      <p:ext uri="{BB962C8B-B14F-4D97-AF65-F5344CB8AC3E}">
        <p14:creationId xmlns:p14="http://schemas.microsoft.com/office/powerpoint/2010/main" val="198235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A4700A4-5FBC-DC0E-A965-51F6F38F6755}"/>
              </a:ext>
            </a:extLst>
          </p:cNvPr>
          <p:cNvSpPr/>
          <p:nvPr/>
        </p:nvSpPr>
        <p:spPr>
          <a:xfrm>
            <a:off x="4572000" y="-249509"/>
            <a:ext cx="4631473" cy="5642517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F10B71C-BAAC-FFA5-5782-DA1C91F543BA}"/>
              </a:ext>
            </a:extLst>
          </p:cNvPr>
          <p:cNvSpPr txBox="1"/>
          <p:nvPr/>
        </p:nvSpPr>
        <p:spPr>
          <a:xfrm>
            <a:off x="4572000" y="2343937"/>
            <a:ext cx="3731888" cy="534438"/>
          </a:xfrm>
          <a:custGeom>
            <a:avLst/>
            <a:gdLst/>
            <a:ahLst/>
            <a:cxnLst/>
            <a:rect l="l" t="t" r="r" b="b"/>
            <a:pathLst>
              <a:path w="3731888" h="534438">
                <a:moveTo>
                  <a:pt x="481072" y="292789"/>
                </a:moveTo>
                <a:cubicBezTo>
                  <a:pt x="435365" y="292789"/>
                  <a:pt x="412512" y="308150"/>
                  <a:pt x="412512" y="338871"/>
                </a:cubicBezTo>
                <a:cubicBezTo>
                  <a:pt x="412512" y="353857"/>
                  <a:pt x="418319" y="365658"/>
                  <a:pt x="429933" y="374275"/>
                </a:cubicBezTo>
                <a:cubicBezTo>
                  <a:pt x="441547" y="382892"/>
                  <a:pt x="457657" y="387201"/>
                  <a:pt x="478263" y="387201"/>
                </a:cubicBezTo>
                <a:cubicBezTo>
                  <a:pt x="498868" y="387201"/>
                  <a:pt x="516664" y="382611"/>
                  <a:pt x="531650" y="373432"/>
                </a:cubicBezTo>
                <a:cubicBezTo>
                  <a:pt x="546636" y="364254"/>
                  <a:pt x="557501" y="351234"/>
                  <a:pt x="564245" y="334375"/>
                </a:cubicBezTo>
                <a:lnTo>
                  <a:pt x="564245" y="292789"/>
                </a:lnTo>
                <a:close/>
                <a:moveTo>
                  <a:pt x="3224358" y="171964"/>
                </a:moveTo>
                <a:cubicBezTo>
                  <a:pt x="3205251" y="171964"/>
                  <a:pt x="3188111" y="176273"/>
                  <a:pt x="3172938" y="184890"/>
                </a:cubicBezTo>
                <a:cubicBezTo>
                  <a:pt x="3157764" y="193507"/>
                  <a:pt x="3145775" y="205777"/>
                  <a:pt x="3136971" y="221699"/>
                </a:cubicBezTo>
                <a:cubicBezTo>
                  <a:pt x="3128167" y="237622"/>
                  <a:pt x="3123765" y="255886"/>
                  <a:pt x="3123765" y="276492"/>
                </a:cubicBezTo>
                <a:cubicBezTo>
                  <a:pt x="3123765" y="297098"/>
                  <a:pt x="3128167" y="315362"/>
                  <a:pt x="3136971" y="331284"/>
                </a:cubicBezTo>
                <a:cubicBezTo>
                  <a:pt x="3145775" y="347207"/>
                  <a:pt x="3157764" y="359570"/>
                  <a:pt x="3172938" y="368375"/>
                </a:cubicBezTo>
                <a:cubicBezTo>
                  <a:pt x="3188111" y="377179"/>
                  <a:pt x="3205251" y="381581"/>
                  <a:pt x="3224358" y="381581"/>
                </a:cubicBezTo>
                <a:cubicBezTo>
                  <a:pt x="3243465" y="381581"/>
                  <a:pt x="3260605" y="377179"/>
                  <a:pt x="3275779" y="368375"/>
                </a:cubicBezTo>
                <a:cubicBezTo>
                  <a:pt x="3290952" y="359570"/>
                  <a:pt x="3302848" y="347207"/>
                  <a:pt x="3311465" y="331284"/>
                </a:cubicBezTo>
                <a:cubicBezTo>
                  <a:pt x="3320081" y="315362"/>
                  <a:pt x="3324390" y="297098"/>
                  <a:pt x="3324390" y="276492"/>
                </a:cubicBezTo>
                <a:cubicBezTo>
                  <a:pt x="3324390" y="255886"/>
                  <a:pt x="3320081" y="237622"/>
                  <a:pt x="3311465" y="221699"/>
                </a:cubicBezTo>
                <a:cubicBezTo>
                  <a:pt x="3302848" y="205777"/>
                  <a:pt x="3290952" y="193507"/>
                  <a:pt x="3275779" y="184890"/>
                </a:cubicBezTo>
                <a:cubicBezTo>
                  <a:pt x="3260605" y="176273"/>
                  <a:pt x="3243465" y="171964"/>
                  <a:pt x="3224358" y="171964"/>
                </a:cubicBezTo>
                <a:close/>
                <a:moveTo>
                  <a:pt x="1452708" y="171964"/>
                </a:moveTo>
                <a:cubicBezTo>
                  <a:pt x="1433601" y="171964"/>
                  <a:pt x="1416461" y="176273"/>
                  <a:pt x="1401288" y="184890"/>
                </a:cubicBezTo>
                <a:cubicBezTo>
                  <a:pt x="1386114" y="193507"/>
                  <a:pt x="1374125" y="205777"/>
                  <a:pt x="1365321" y="221699"/>
                </a:cubicBezTo>
                <a:cubicBezTo>
                  <a:pt x="1356517" y="237622"/>
                  <a:pt x="1352115" y="255886"/>
                  <a:pt x="1352115" y="276492"/>
                </a:cubicBezTo>
                <a:cubicBezTo>
                  <a:pt x="1352115" y="297098"/>
                  <a:pt x="1356517" y="315362"/>
                  <a:pt x="1365321" y="331284"/>
                </a:cubicBezTo>
                <a:cubicBezTo>
                  <a:pt x="1374125" y="347207"/>
                  <a:pt x="1386114" y="359570"/>
                  <a:pt x="1401288" y="368375"/>
                </a:cubicBezTo>
                <a:cubicBezTo>
                  <a:pt x="1416461" y="377179"/>
                  <a:pt x="1433601" y="381581"/>
                  <a:pt x="1452708" y="381581"/>
                </a:cubicBezTo>
                <a:cubicBezTo>
                  <a:pt x="1471441" y="381581"/>
                  <a:pt x="1488487" y="377179"/>
                  <a:pt x="1503848" y="368375"/>
                </a:cubicBezTo>
                <a:cubicBezTo>
                  <a:pt x="1519209" y="359570"/>
                  <a:pt x="1531198" y="347207"/>
                  <a:pt x="1539815" y="331284"/>
                </a:cubicBezTo>
                <a:cubicBezTo>
                  <a:pt x="1548431" y="315362"/>
                  <a:pt x="1552740" y="297098"/>
                  <a:pt x="1552740" y="276492"/>
                </a:cubicBezTo>
                <a:cubicBezTo>
                  <a:pt x="1552740" y="255886"/>
                  <a:pt x="1548338" y="237716"/>
                  <a:pt x="1539534" y="221980"/>
                </a:cubicBezTo>
                <a:cubicBezTo>
                  <a:pt x="1530729" y="206245"/>
                  <a:pt x="1518740" y="193975"/>
                  <a:pt x="1503567" y="185171"/>
                </a:cubicBezTo>
                <a:cubicBezTo>
                  <a:pt x="1488394" y="176367"/>
                  <a:pt x="1471441" y="171964"/>
                  <a:pt x="1452708" y="171964"/>
                </a:cubicBezTo>
                <a:close/>
                <a:moveTo>
                  <a:pt x="2209089" y="170278"/>
                </a:moveTo>
                <a:cubicBezTo>
                  <a:pt x="2183237" y="170278"/>
                  <a:pt x="2161602" y="178146"/>
                  <a:pt x="2144181" y="193881"/>
                </a:cubicBezTo>
                <a:cubicBezTo>
                  <a:pt x="2126760" y="209617"/>
                  <a:pt x="2116550" y="230222"/>
                  <a:pt x="2113553" y="255699"/>
                </a:cubicBezTo>
                <a:lnTo>
                  <a:pt x="2304624" y="255699"/>
                </a:lnTo>
                <a:cubicBezTo>
                  <a:pt x="2301627" y="230597"/>
                  <a:pt x="2291418" y="210085"/>
                  <a:pt x="2273996" y="194162"/>
                </a:cubicBezTo>
                <a:cubicBezTo>
                  <a:pt x="2256575" y="178240"/>
                  <a:pt x="2234940" y="170278"/>
                  <a:pt x="2209089" y="170278"/>
                </a:cubicBezTo>
                <a:close/>
                <a:moveTo>
                  <a:pt x="2944390" y="127568"/>
                </a:moveTo>
                <a:lnTo>
                  <a:pt x="2998339" y="127568"/>
                </a:lnTo>
                <a:lnTo>
                  <a:pt x="2998339" y="425415"/>
                </a:lnTo>
                <a:lnTo>
                  <a:pt x="2944390" y="425415"/>
                </a:lnTo>
                <a:close/>
                <a:moveTo>
                  <a:pt x="1703330" y="127568"/>
                </a:moveTo>
                <a:lnTo>
                  <a:pt x="1757280" y="127568"/>
                </a:lnTo>
                <a:lnTo>
                  <a:pt x="1757280" y="292789"/>
                </a:lnTo>
                <a:cubicBezTo>
                  <a:pt x="1757280" y="321637"/>
                  <a:pt x="1764211" y="343460"/>
                  <a:pt x="1778073" y="358259"/>
                </a:cubicBezTo>
                <a:cubicBezTo>
                  <a:pt x="1791935" y="373058"/>
                  <a:pt x="1811792" y="380457"/>
                  <a:pt x="1837642" y="380457"/>
                </a:cubicBezTo>
                <a:cubicBezTo>
                  <a:pt x="1866116" y="380457"/>
                  <a:pt x="1888594" y="371840"/>
                  <a:pt x="1905079" y="354606"/>
                </a:cubicBezTo>
                <a:cubicBezTo>
                  <a:pt x="1921564" y="337372"/>
                  <a:pt x="1929806" y="313020"/>
                  <a:pt x="1929806" y="281550"/>
                </a:cubicBezTo>
                <a:lnTo>
                  <a:pt x="1929806" y="127568"/>
                </a:lnTo>
                <a:lnTo>
                  <a:pt x="1983755" y="127568"/>
                </a:lnTo>
                <a:lnTo>
                  <a:pt x="1983755" y="425415"/>
                </a:lnTo>
                <a:lnTo>
                  <a:pt x="1932616" y="425415"/>
                </a:lnTo>
                <a:lnTo>
                  <a:pt x="1932616" y="380457"/>
                </a:lnTo>
                <a:cubicBezTo>
                  <a:pt x="1921751" y="395818"/>
                  <a:pt x="1907421" y="407713"/>
                  <a:pt x="1889625" y="416143"/>
                </a:cubicBezTo>
                <a:cubicBezTo>
                  <a:pt x="1871829" y="424572"/>
                  <a:pt x="1852441" y="428787"/>
                  <a:pt x="1831461" y="428787"/>
                </a:cubicBezTo>
                <a:cubicBezTo>
                  <a:pt x="1791747" y="428787"/>
                  <a:pt x="1760464" y="417828"/>
                  <a:pt x="1737611" y="395911"/>
                </a:cubicBezTo>
                <a:cubicBezTo>
                  <a:pt x="1714757" y="373994"/>
                  <a:pt x="1703330" y="341681"/>
                  <a:pt x="1703330" y="298971"/>
                </a:cubicBezTo>
                <a:close/>
                <a:moveTo>
                  <a:pt x="3608254" y="124759"/>
                </a:moveTo>
                <a:cubicBezTo>
                  <a:pt x="3646094" y="124759"/>
                  <a:pt x="3676159" y="135717"/>
                  <a:pt x="3698451" y="157634"/>
                </a:cubicBezTo>
                <a:cubicBezTo>
                  <a:pt x="3720742" y="179551"/>
                  <a:pt x="3731888" y="211677"/>
                  <a:pt x="3731888" y="254013"/>
                </a:cubicBezTo>
                <a:lnTo>
                  <a:pt x="3731888" y="425415"/>
                </a:lnTo>
                <a:lnTo>
                  <a:pt x="3677939" y="425415"/>
                </a:lnTo>
                <a:lnTo>
                  <a:pt x="3677939" y="260195"/>
                </a:lnTo>
                <a:cubicBezTo>
                  <a:pt x="3677939" y="231346"/>
                  <a:pt x="3671008" y="209617"/>
                  <a:pt x="3657146" y="195005"/>
                </a:cubicBezTo>
                <a:cubicBezTo>
                  <a:pt x="3643284" y="180394"/>
                  <a:pt x="3623427" y="173088"/>
                  <a:pt x="3597576" y="173088"/>
                </a:cubicBezTo>
                <a:cubicBezTo>
                  <a:pt x="3568354" y="173088"/>
                  <a:pt x="3545312" y="181612"/>
                  <a:pt x="3528454" y="198658"/>
                </a:cubicBezTo>
                <a:cubicBezTo>
                  <a:pt x="3511594" y="215705"/>
                  <a:pt x="3503164" y="240151"/>
                  <a:pt x="3503164" y="271996"/>
                </a:cubicBezTo>
                <a:lnTo>
                  <a:pt x="3503164" y="425415"/>
                </a:lnTo>
                <a:lnTo>
                  <a:pt x="3449215" y="425415"/>
                </a:lnTo>
                <a:lnTo>
                  <a:pt x="3449215" y="127568"/>
                </a:lnTo>
                <a:lnTo>
                  <a:pt x="3500917" y="127568"/>
                </a:lnTo>
                <a:lnTo>
                  <a:pt x="3500917" y="172526"/>
                </a:lnTo>
                <a:cubicBezTo>
                  <a:pt x="3511781" y="157166"/>
                  <a:pt x="3526486" y="145364"/>
                  <a:pt x="3545032" y="137122"/>
                </a:cubicBezTo>
                <a:cubicBezTo>
                  <a:pt x="3563577" y="128880"/>
                  <a:pt x="3584651" y="124759"/>
                  <a:pt x="3608254" y="124759"/>
                </a:cubicBezTo>
                <a:close/>
                <a:moveTo>
                  <a:pt x="3224358" y="124759"/>
                </a:moveTo>
                <a:cubicBezTo>
                  <a:pt x="3253955" y="124759"/>
                  <a:pt x="3280462" y="131221"/>
                  <a:pt x="3303878" y="144147"/>
                </a:cubicBezTo>
                <a:cubicBezTo>
                  <a:pt x="3327293" y="157072"/>
                  <a:pt x="3345651" y="175055"/>
                  <a:pt x="3358951" y="198096"/>
                </a:cubicBezTo>
                <a:cubicBezTo>
                  <a:pt x="3372252" y="221137"/>
                  <a:pt x="3378901" y="247269"/>
                  <a:pt x="3378901" y="276492"/>
                </a:cubicBezTo>
                <a:cubicBezTo>
                  <a:pt x="3378901" y="305714"/>
                  <a:pt x="3372252" y="331846"/>
                  <a:pt x="3358951" y="354887"/>
                </a:cubicBezTo>
                <a:cubicBezTo>
                  <a:pt x="3345651" y="377928"/>
                  <a:pt x="3327293" y="396005"/>
                  <a:pt x="3303878" y="409118"/>
                </a:cubicBezTo>
                <a:cubicBezTo>
                  <a:pt x="3280462" y="422231"/>
                  <a:pt x="3253955" y="428787"/>
                  <a:pt x="3224358" y="428787"/>
                </a:cubicBezTo>
                <a:cubicBezTo>
                  <a:pt x="3194761" y="428787"/>
                  <a:pt x="3168161" y="422231"/>
                  <a:pt x="3144558" y="409118"/>
                </a:cubicBezTo>
                <a:cubicBezTo>
                  <a:pt x="3120955" y="396005"/>
                  <a:pt x="3102503" y="377928"/>
                  <a:pt x="3089203" y="354887"/>
                </a:cubicBezTo>
                <a:cubicBezTo>
                  <a:pt x="3075903" y="331846"/>
                  <a:pt x="3069253" y="305714"/>
                  <a:pt x="3069253" y="276492"/>
                </a:cubicBezTo>
                <a:cubicBezTo>
                  <a:pt x="3069253" y="247269"/>
                  <a:pt x="3075903" y="221137"/>
                  <a:pt x="3089203" y="198096"/>
                </a:cubicBezTo>
                <a:cubicBezTo>
                  <a:pt x="3102503" y="175055"/>
                  <a:pt x="3120955" y="157072"/>
                  <a:pt x="3144558" y="144147"/>
                </a:cubicBezTo>
                <a:cubicBezTo>
                  <a:pt x="3168161" y="131221"/>
                  <a:pt x="3194761" y="124759"/>
                  <a:pt x="3224358" y="124759"/>
                </a:cubicBezTo>
                <a:close/>
                <a:moveTo>
                  <a:pt x="2526137" y="124759"/>
                </a:moveTo>
                <a:cubicBezTo>
                  <a:pt x="2545994" y="124759"/>
                  <a:pt x="2565851" y="127194"/>
                  <a:pt x="2585707" y="132064"/>
                </a:cubicBezTo>
                <a:cubicBezTo>
                  <a:pt x="2605563" y="136935"/>
                  <a:pt x="2621861" y="143491"/>
                  <a:pt x="2634599" y="151733"/>
                </a:cubicBezTo>
                <a:lnTo>
                  <a:pt x="2611558" y="194443"/>
                </a:lnTo>
                <a:cubicBezTo>
                  <a:pt x="2587205" y="178708"/>
                  <a:pt x="2558545" y="170840"/>
                  <a:pt x="2525576" y="170840"/>
                </a:cubicBezTo>
                <a:cubicBezTo>
                  <a:pt x="2502722" y="170840"/>
                  <a:pt x="2485301" y="174587"/>
                  <a:pt x="2473312" y="182080"/>
                </a:cubicBezTo>
                <a:cubicBezTo>
                  <a:pt x="2461323" y="189573"/>
                  <a:pt x="2455329" y="199501"/>
                  <a:pt x="2455329" y="211865"/>
                </a:cubicBezTo>
                <a:cubicBezTo>
                  <a:pt x="2455329" y="221606"/>
                  <a:pt x="2458701" y="229286"/>
                  <a:pt x="2465445" y="234906"/>
                </a:cubicBezTo>
                <a:cubicBezTo>
                  <a:pt x="2472188" y="240525"/>
                  <a:pt x="2480524" y="244647"/>
                  <a:pt x="2490452" y="247269"/>
                </a:cubicBezTo>
                <a:cubicBezTo>
                  <a:pt x="2500380" y="249892"/>
                  <a:pt x="2514336" y="252889"/>
                  <a:pt x="2532320" y="256261"/>
                </a:cubicBezTo>
                <a:cubicBezTo>
                  <a:pt x="2556297" y="260382"/>
                  <a:pt x="2575685" y="264784"/>
                  <a:pt x="2590484" y="269467"/>
                </a:cubicBezTo>
                <a:cubicBezTo>
                  <a:pt x="2605283" y="274150"/>
                  <a:pt x="2617927" y="282112"/>
                  <a:pt x="2628417" y="293351"/>
                </a:cubicBezTo>
                <a:cubicBezTo>
                  <a:pt x="2638907" y="304590"/>
                  <a:pt x="2644152" y="320326"/>
                  <a:pt x="2644152" y="340557"/>
                </a:cubicBezTo>
                <a:cubicBezTo>
                  <a:pt x="2644152" y="367532"/>
                  <a:pt x="2632632" y="388980"/>
                  <a:pt x="2609591" y="404903"/>
                </a:cubicBezTo>
                <a:cubicBezTo>
                  <a:pt x="2586550" y="420826"/>
                  <a:pt x="2555173" y="428787"/>
                  <a:pt x="2515460" y="428787"/>
                </a:cubicBezTo>
                <a:cubicBezTo>
                  <a:pt x="2491108" y="428787"/>
                  <a:pt x="2467692" y="425509"/>
                  <a:pt x="2445213" y="418952"/>
                </a:cubicBezTo>
                <a:cubicBezTo>
                  <a:pt x="2422734" y="412396"/>
                  <a:pt x="2405126" y="404060"/>
                  <a:pt x="2392388" y="393945"/>
                </a:cubicBezTo>
                <a:lnTo>
                  <a:pt x="2414866" y="351234"/>
                </a:lnTo>
                <a:cubicBezTo>
                  <a:pt x="2427980" y="360601"/>
                  <a:pt x="2443902" y="368094"/>
                  <a:pt x="2462634" y="373713"/>
                </a:cubicBezTo>
                <a:cubicBezTo>
                  <a:pt x="2481367" y="379333"/>
                  <a:pt x="2500287" y="382143"/>
                  <a:pt x="2519394" y="382143"/>
                </a:cubicBezTo>
                <a:cubicBezTo>
                  <a:pt x="2566600" y="382143"/>
                  <a:pt x="2590203" y="368656"/>
                  <a:pt x="2590203" y="341681"/>
                </a:cubicBezTo>
                <a:cubicBezTo>
                  <a:pt x="2590203" y="332689"/>
                  <a:pt x="2587018" y="325571"/>
                  <a:pt x="2580649" y="320326"/>
                </a:cubicBezTo>
                <a:cubicBezTo>
                  <a:pt x="2574280" y="315081"/>
                  <a:pt x="2566319" y="311241"/>
                  <a:pt x="2556765" y="308805"/>
                </a:cubicBezTo>
                <a:cubicBezTo>
                  <a:pt x="2547212" y="306370"/>
                  <a:pt x="2533631" y="303654"/>
                  <a:pt x="2516022" y="300657"/>
                </a:cubicBezTo>
                <a:cubicBezTo>
                  <a:pt x="2492045" y="296910"/>
                  <a:pt x="2472469" y="292602"/>
                  <a:pt x="2457296" y="287731"/>
                </a:cubicBezTo>
                <a:cubicBezTo>
                  <a:pt x="2442122" y="282861"/>
                  <a:pt x="2429103" y="274619"/>
                  <a:pt x="2418238" y="263004"/>
                </a:cubicBezTo>
                <a:cubicBezTo>
                  <a:pt x="2407374" y="251390"/>
                  <a:pt x="2401941" y="235093"/>
                  <a:pt x="2401941" y="214113"/>
                </a:cubicBezTo>
                <a:cubicBezTo>
                  <a:pt x="2401941" y="187138"/>
                  <a:pt x="2413181" y="165502"/>
                  <a:pt x="2435660" y="149204"/>
                </a:cubicBezTo>
                <a:cubicBezTo>
                  <a:pt x="2458139" y="132907"/>
                  <a:pt x="2488298" y="124759"/>
                  <a:pt x="2526137" y="124759"/>
                </a:cubicBezTo>
                <a:close/>
                <a:moveTo>
                  <a:pt x="2209089" y="124759"/>
                </a:moveTo>
                <a:cubicBezTo>
                  <a:pt x="2237562" y="124759"/>
                  <a:pt x="2262944" y="131221"/>
                  <a:pt x="2285236" y="144147"/>
                </a:cubicBezTo>
                <a:cubicBezTo>
                  <a:pt x="2307528" y="157072"/>
                  <a:pt x="2324949" y="175149"/>
                  <a:pt x="2337500" y="198377"/>
                </a:cubicBezTo>
                <a:cubicBezTo>
                  <a:pt x="2350051" y="221606"/>
                  <a:pt x="2356326" y="248206"/>
                  <a:pt x="2356326" y="278178"/>
                </a:cubicBezTo>
                <a:cubicBezTo>
                  <a:pt x="2356326" y="282299"/>
                  <a:pt x="2355951" y="287731"/>
                  <a:pt x="2355202" y="294475"/>
                </a:cubicBezTo>
                <a:lnTo>
                  <a:pt x="2113553" y="294475"/>
                </a:lnTo>
                <a:cubicBezTo>
                  <a:pt x="2116925" y="320700"/>
                  <a:pt x="2128445" y="341775"/>
                  <a:pt x="2148114" y="357697"/>
                </a:cubicBezTo>
                <a:cubicBezTo>
                  <a:pt x="2167783" y="373620"/>
                  <a:pt x="2192229" y="381581"/>
                  <a:pt x="2221452" y="381581"/>
                </a:cubicBezTo>
                <a:cubicBezTo>
                  <a:pt x="2257043" y="381581"/>
                  <a:pt x="2285704" y="369592"/>
                  <a:pt x="2307434" y="345615"/>
                </a:cubicBezTo>
                <a:lnTo>
                  <a:pt x="2337219" y="380457"/>
                </a:lnTo>
                <a:cubicBezTo>
                  <a:pt x="2323731" y="396192"/>
                  <a:pt x="2306966" y="408181"/>
                  <a:pt x="2286922" y="416424"/>
                </a:cubicBezTo>
                <a:cubicBezTo>
                  <a:pt x="2266878" y="424666"/>
                  <a:pt x="2244493" y="428787"/>
                  <a:pt x="2219766" y="428787"/>
                </a:cubicBezTo>
                <a:cubicBezTo>
                  <a:pt x="2188295" y="428787"/>
                  <a:pt x="2160384" y="422324"/>
                  <a:pt x="2136032" y="409399"/>
                </a:cubicBezTo>
                <a:cubicBezTo>
                  <a:pt x="2111680" y="396473"/>
                  <a:pt x="2092853" y="378397"/>
                  <a:pt x="2079553" y="355168"/>
                </a:cubicBezTo>
                <a:cubicBezTo>
                  <a:pt x="2066253" y="331940"/>
                  <a:pt x="2059603" y="305714"/>
                  <a:pt x="2059603" y="276492"/>
                </a:cubicBezTo>
                <a:cubicBezTo>
                  <a:pt x="2059603" y="247644"/>
                  <a:pt x="2066066" y="221606"/>
                  <a:pt x="2078992" y="198377"/>
                </a:cubicBezTo>
                <a:cubicBezTo>
                  <a:pt x="2091917" y="175149"/>
                  <a:pt x="2109713" y="157072"/>
                  <a:pt x="2132379" y="144147"/>
                </a:cubicBezTo>
                <a:cubicBezTo>
                  <a:pt x="2155045" y="131221"/>
                  <a:pt x="2180615" y="124759"/>
                  <a:pt x="2209089" y="124759"/>
                </a:cubicBezTo>
                <a:close/>
                <a:moveTo>
                  <a:pt x="1448213" y="124759"/>
                </a:moveTo>
                <a:cubicBezTo>
                  <a:pt x="1470317" y="124759"/>
                  <a:pt x="1490548" y="128973"/>
                  <a:pt x="1508906" y="137403"/>
                </a:cubicBezTo>
                <a:cubicBezTo>
                  <a:pt x="1527264" y="145833"/>
                  <a:pt x="1542437" y="158290"/>
                  <a:pt x="1554426" y="174774"/>
                </a:cubicBezTo>
                <a:lnTo>
                  <a:pt x="1554426" y="127568"/>
                </a:lnTo>
                <a:lnTo>
                  <a:pt x="1606127" y="127568"/>
                </a:lnTo>
                <a:lnTo>
                  <a:pt x="1606127" y="534438"/>
                </a:lnTo>
                <a:lnTo>
                  <a:pt x="1552178" y="534438"/>
                </a:lnTo>
                <a:lnTo>
                  <a:pt x="1552178" y="380457"/>
                </a:lnTo>
                <a:cubicBezTo>
                  <a:pt x="1539815" y="396192"/>
                  <a:pt x="1524735" y="408181"/>
                  <a:pt x="1506939" y="416424"/>
                </a:cubicBezTo>
                <a:cubicBezTo>
                  <a:pt x="1489143" y="424666"/>
                  <a:pt x="1469568" y="428787"/>
                  <a:pt x="1448213" y="428787"/>
                </a:cubicBezTo>
                <a:cubicBezTo>
                  <a:pt x="1419364" y="428787"/>
                  <a:pt x="1393514" y="422418"/>
                  <a:pt x="1370660" y="409680"/>
                </a:cubicBezTo>
                <a:cubicBezTo>
                  <a:pt x="1347807" y="396942"/>
                  <a:pt x="1329917" y="379052"/>
                  <a:pt x="1316992" y="356011"/>
                </a:cubicBezTo>
                <a:cubicBezTo>
                  <a:pt x="1304066" y="332970"/>
                  <a:pt x="1297603" y="306464"/>
                  <a:pt x="1297603" y="276492"/>
                </a:cubicBezTo>
                <a:cubicBezTo>
                  <a:pt x="1297603" y="246520"/>
                  <a:pt x="1304066" y="220107"/>
                  <a:pt x="1316992" y="197253"/>
                </a:cubicBezTo>
                <a:cubicBezTo>
                  <a:pt x="1329917" y="174400"/>
                  <a:pt x="1347807" y="156604"/>
                  <a:pt x="1370660" y="143866"/>
                </a:cubicBezTo>
                <a:cubicBezTo>
                  <a:pt x="1393514" y="131128"/>
                  <a:pt x="1419364" y="124759"/>
                  <a:pt x="1448213" y="124759"/>
                </a:cubicBezTo>
                <a:close/>
                <a:moveTo>
                  <a:pt x="875703" y="124759"/>
                </a:moveTo>
                <a:lnTo>
                  <a:pt x="875703" y="177022"/>
                </a:lnTo>
                <a:cubicBezTo>
                  <a:pt x="872706" y="176648"/>
                  <a:pt x="868584" y="176460"/>
                  <a:pt x="863339" y="176460"/>
                </a:cubicBezTo>
                <a:cubicBezTo>
                  <a:pt x="834117" y="176460"/>
                  <a:pt x="811169" y="185171"/>
                  <a:pt x="794498" y="202592"/>
                </a:cubicBezTo>
                <a:cubicBezTo>
                  <a:pt x="777826" y="220013"/>
                  <a:pt x="769489" y="244834"/>
                  <a:pt x="769489" y="277054"/>
                </a:cubicBezTo>
                <a:lnTo>
                  <a:pt x="769489" y="425415"/>
                </a:lnTo>
                <a:lnTo>
                  <a:pt x="715540" y="425415"/>
                </a:lnTo>
                <a:lnTo>
                  <a:pt x="715540" y="127568"/>
                </a:lnTo>
                <a:lnTo>
                  <a:pt x="767242" y="127568"/>
                </a:lnTo>
                <a:lnTo>
                  <a:pt x="767242" y="177584"/>
                </a:lnTo>
                <a:cubicBezTo>
                  <a:pt x="776608" y="160350"/>
                  <a:pt x="790470" y="147238"/>
                  <a:pt x="808828" y="138246"/>
                </a:cubicBezTo>
                <a:cubicBezTo>
                  <a:pt x="827186" y="129254"/>
                  <a:pt x="849477" y="124759"/>
                  <a:pt x="875703" y="124759"/>
                </a:cubicBezTo>
                <a:close/>
                <a:moveTo>
                  <a:pt x="490626" y="124759"/>
                </a:moveTo>
                <a:cubicBezTo>
                  <a:pt x="531838" y="124759"/>
                  <a:pt x="563402" y="134874"/>
                  <a:pt x="585319" y="155105"/>
                </a:cubicBezTo>
                <a:cubicBezTo>
                  <a:pt x="607236" y="175336"/>
                  <a:pt x="618194" y="205496"/>
                  <a:pt x="618194" y="245583"/>
                </a:cubicBezTo>
                <a:lnTo>
                  <a:pt x="618194" y="425415"/>
                </a:lnTo>
                <a:lnTo>
                  <a:pt x="567055" y="425415"/>
                </a:lnTo>
                <a:lnTo>
                  <a:pt x="567055" y="386077"/>
                </a:lnTo>
                <a:cubicBezTo>
                  <a:pt x="558063" y="399939"/>
                  <a:pt x="545231" y="410523"/>
                  <a:pt x="528559" y="417828"/>
                </a:cubicBezTo>
                <a:cubicBezTo>
                  <a:pt x="511887" y="425134"/>
                  <a:pt x="492125" y="428787"/>
                  <a:pt x="469271" y="428787"/>
                </a:cubicBezTo>
                <a:cubicBezTo>
                  <a:pt x="435927" y="428787"/>
                  <a:pt x="409233" y="420732"/>
                  <a:pt x="389190" y="404622"/>
                </a:cubicBezTo>
                <a:cubicBezTo>
                  <a:pt x="369146" y="388512"/>
                  <a:pt x="359124" y="367344"/>
                  <a:pt x="359124" y="341119"/>
                </a:cubicBezTo>
                <a:cubicBezTo>
                  <a:pt x="359124" y="314893"/>
                  <a:pt x="368678" y="293819"/>
                  <a:pt x="387785" y="277897"/>
                </a:cubicBezTo>
                <a:cubicBezTo>
                  <a:pt x="406892" y="261974"/>
                  <a:pt x="437239" y="254013"/>
                  <a:pt x="478825" y="254013"/>
                </a:cubicBezTo>
                <a:lnTo>
                  <a:pt x="564245" y="254013"/>
                </a:lnTo>
                <a:lnTo>
                  <a:pt x="564245" y="243335"/>
                </a:lnTo>
                <a:cubicBezTo>
                  <a:pt x="564245" y="220107"/>
                  <a:pt x="557501" y="202311"/>
                  <a:pt x="544014" y="189948"/>
                </a:cubicBezTo>
                <a:cubicBezTo>
                  <a:pt x="530526" y="177584"/>
                  <a:pt x="510670" y="171402"/>
                  <a:pt x="484444" y="171402"/>
                </a:cubicBezTo>
                <a:cubicBezTo>
                  <a:pt x="466836" y="171402"/>
                  <a:pt x="449602" y="174306"/>
                  <a:pt x="432743" y="180113"/>
                </a:cubicBezTo>
                <a:cubicBezTo>
                  <a:pt x="415883" y="185920"/>
                  <a:pt x="401647" y="193694"/>
                  <a:pt x="390033" y="203435"/>
                </a:cubicBezTo>
                <a:lnTo>
                  <a:pt x="367554" y="162973"/>
                </a:lnTo>
                <a:cubicBezTo>
                  <a:pt x="382914" y="150609"/>
                  <a:pt x="401272" y="141149"/>
                  <a:pt x="422627" y="134593"/>
                </a:cubicBezTo>
                <a:cubicBezTo>
                  <a:pt x="443982" y="128037"/>
                  <a:pt x="466649" y="124759"/>
                  <a:pt x="490626" y="124759"/>
                </a:cubicBezTo>
                <a:close/>
                <a:moveTo>
                  <a:pt x="164204" y="124759"/>
                </a:moveTo>
                <a:cubicBezTo>
                  <a:pt x="201669" y="124759"/>
                  <a:pt x="231360" y="135623"/>
                  <a:pt x="253277" y="157353"/>
                </a:cubicBezTo>
                <a:cubicBezTo>
                  <a:pt x="275194" y="179083"/>
                  <a:pt x="286153" y="211303"/>
                  <a:pt x="286153" y="254013"/>
                </a:cubicBezTo>
                <a:lnTo>
                  <a:pt x="286153" y="425415"/>
                </a:lnTo>
                <a:lnTo>
                  <a:pt x="232203" y="425415"/>
                </a:lnTo>
                <a:lnTo>
                  <a:pt x="232203" y="260194"/>
                </a:lnTo>
                <a:cubicBezTo>
                  <a:pt x="232203" y="231346"/>
                  <a:pt x="225553" y="209617"/>
                  <a:pt x="212253" y="195005"/>
                </a:cubicBezTo>
                <a:cubicBezTo>
                  <a:pt x="198953" y="180394"/>
                  <a:pt x="179940" y="173088"/>
                  <a:pt x="155213" y="173088"/>
                </a:cubicBezTo>
                <a:cubicBezTo>
                  <a:pt x="127863" y="173088"/>
                  <a:pt x="106134" y="181612"/>
                  <a:pt x="90024" y="198658"/>
                </a:cubicBezTo>
                <a:cubicBezTo>
                  <a:pt x="73913" y="215705"/>
                  <a:pt x="65859" y="240151"/>
                  <a:pt x="65859" y="271996"/>
                </a:cubicBezTo>
                <a:lnTo>
                  <a:pt x="65859" y="425415"/>
                </a:lnTo>
                <a:lnTo>
                  <a:pt x="11909" y="425415"/>
                </a:lnTo>
                <a:lnTo>
                  <a:pt x="11909" y="260194"/>
                </a:lnTo>
                <a:cubicBezTo>
                  <a:pt x="11909" y="245770"/>
                  <a:pt x="10247" y="233126"/>
                  <a:pt x="6922" y="222261"/>
                </a:cubicBezTo>
                <a:lnTo>
                  <a:pt x="0" y="209653"/>
                </a:lnTo>
                <a:lnTo>
                  <a:pt x="0" y="136995"/>
                </a:lnTo>
                <a:lnTo>
                  <a:pt x="7975" y="138808"/>
                </a:lnTo>
                <a:cubicBezTo>
                  <a:pt x="25959" y="148174"/>
                  <a:pt x="39821" y="161849"/>
                  <a:pt x="49561" y="179832"/>
                </a:cubicBezTo>
                <a:cubicBezTo>
                  <a:pt x="60801" y="162598"/>
                  <a:pt x="76442" y="149111"/>
                  <a:pt x="96486" y="139370"/>
                </a:cubicBezTo>
                <a:cubicBezTo>
                  <a:pt x="116530" y="129629"/>
                  <a:pt x="139103" y="124759"/>
                  <a:pt x="164204" y="124759"/>
                </a:cubicBezTo>
                <a:close/>
                <a:moveTo>
                  <a:pt x="2723657" y="62379"/>
                </a:moveTo>
                <a:lnTo>
                  <a:pt x="2777607" y="62379"/>
                </a:lnTo>
                <a:lnTo>
                  <a:pt x="2777607" y="127568"/>
                </a:lnTo>
                <a:lnTo>
                  <a:pt x="2863027" y="127568"/>
                </a:lnTo>
                <a:lnTo>
                  <a:pt x="2863027" y="171964"/>
                </a:lnTo>
                <a:lnTo>
                  <a:pt x="2777607" y="171964"/>
                </a:lnTo>
                <a:lnTo>
                  <a:pt x="2777607" y="333251"/>
                </a:lnTo>
                <a:cubicBezTo>
                  <a:pt x="2777607" y="349361"/>
                  <a:pt x="2781635" y="361725"/>
                  <a:pt x="2789689" y="370342"/>
                </a:cubicBezTo>
                <a:cubicBezTo>
                  <a:pt x="2797745" y="378959"/>
                  <a:pt x="2809265" y="383267"/>
                  <a:pt x="2824251" y="383267"/>
                </a:cubicBezTo>
                <a:cubicBezTo>
                  <a:pt x="2840736" y="383267"/>
                  <a:pt x="2854785" y="378584"/>
                  <a:pt x="2866399" y="369218"/>
                </a:cubicBezTo>
                <a:lnTo>
                  <a:pt x="2883258" y="407994"/>
                </a:lnTo>
                <a:cubicBezTo>
                  <a:pt x="2875391" y="414738"/>
                  <a:pt x="2865650" y="419889"/>
                  <a:pt x="2854035" y="423448"/>
                </a:cubicBezTo>
                <a:cubicBezTo>
                  <a:pt x="2842422" y="427007"/>
                  <a:pt x="2830433" y="428787"/>
                  <a:pt x="2818069" y="428787"/>
                </a:cubicBezTo>
                <a:cubicBezTo>
                  <a:pt x="2788097" y="428787"/>
                  <a:pt x="2764869" y="420732"/>
                  <a:pt x="2748384" y="404622"/>
                </a:cubicBezTo>
                <a:cubicBezTo>
                  <a:pt x="2731900" y="388512"/>
                  <a:pt x="2723657" y="365471"/>
                  <a:pt x="2723657" y="335499"/>
                </a:cubicBezTo>
                <a:lnTo>
                  <a:pt x="2723657" y="171964"/>
                </a:lnTo>
                <a:lnTo>
                  <a:pt x="2673080" y="171964"/>
                </a:lnTo>
                <a:lnTo>
                  <a:pt x="2673080" y="127568"/>
                </a:lnTo>
                <a:lnTo>
                  <a:pt x="2723657" y="127568"/>
                </a:lnTo>
                <a:close/>
                <a:moveTo>
                  <a:pt x="961532" y="62379"/>
                </a:moveTo>
                <a:lnTo>
                  <a:pt x="1015482" y="62379"/>
                </a:lnTo>
                <a:lnTo>
                  <a:pt x="1015482" y="127568"/>
                </a:lnTo>
                <a:lnTo>
                  <a:pt x="1100902" y="127568"/>
                </a:lnTo>
                <a:lnTo>
                  <a:pt x="1100902" y="171964"/>
                </a:lnTo>
                <a:lnTo>
                  <a:pt x="1015482" y="171964"/>
                </a:lnTo>
                <a:lnTo>
                  <a:pt x="1015482" y="333251"/>
                </a:lnTo>
                <a:cubicBezTo>
                  <a:pt x="1015482" y="349361"/>
                  <a:pt x="1019510" y="361725"/>
                  <a:pt x="1027564" y="370342"/>
                </a:cubicBezTo>
                <a:cubicBezTo>
                  <a:pt x="1035620" y="378959"/>
                  <a:pt x="1047140" y="383267"/>
                  <a:pt x="1062126" y="383267"/>
                </a:cubicBezTo>
                <a:cubicBezTo>
                  <a:pt x="1078611" y="383267"/>
                  <a:pt x="1092660" y="378584"/>
                  <a:pt x="1104274" y="369218"/>
                </a:cubicBezTo>
                <a:lnTo>
                  <a:pt x="1121134" y="407994"/>
                </a:lnTo>
                <a:cubicBezTo>
                  <a:pt x="1113266" y="414738"/>
                  <a:pt x="1103525" y="419889"/>
                  <a:pt x="1091910" y="423448"/>
                </a:cubicBezTo>
                <a:cubicBezTo>
                  <a:pt x="1080297" y="427007"/>
                  <a:pt x="1068308" y="428787"/>
                  <a:pt x="1055945" y="428787"/>
                </a:cubicBezTo>
                <a:cubicBezTo>
                  <a:pt x="1025973" y="428787"/>
                  <a:pt x="1002744" y="420732"/>
                  <a:pt x="986259" y="404622"/>
                </a:cubicBezTo>
                <a:cubicBezTo>
                  <a:pt x="969775" y="388512"/>
                  <a:pt x="961532" y="365471"/>
                  <a:pt x="961532" y="335499"/>
                </a:cubicBezTo>
                <a:lnTo>
                  <a:pt x="961532" y="171964"/>
                </a:lnTo>
                <a:lnTo>
                  <a:pt x="910955" y="171964"/>
                </a:lnTo>
                <a:lnTo>
                  <a:pt x="910955" y="127568"/>
                </a:lnTo>
                <a:lnTo>
                  <a:pt x="961532" y="127568"/>
                </a:lnTo>
                <a:close/>
                <a:moveTo>
                  <a:pt x="2971365" y="0"/>
                </a:moveTo>
                <a:cubicBezTo>
                  <a:pt x="2981855" y="0"/>
                  <a:pt x="2990566" y="3278"/>
                  <a:pt x="2997497" y="9835"/>
                </a:cubicBezTo>
                <a:cubicBezTo>
                  <a:pt x="3004427" y="16391"/>
                  <a:pt x="3007893" y="24540"/>
                  <a:pt x="3007893" y="34281"/>
                </a:cubicBezTo>
                <a:cubicBezTo>
                  <a:pt x="3007893" y="44396"/>
                  <a:pt x="3004427" y="52919"/>
                  <a:pt x="2997497" y="59850"/>
                </a:cubicBezTo>
                <a:cubicBezTo>
                  <a:pt x="2990566" y="66782"/>
                  <a:pt x="2981855" y="70247"/>
                  <a:pt x="2971365" y="70247"/>
                </a:cubicBezTo>
                <a:cubicBezTo>
                  <a:pt x="2960874" y="70247"/>
                  <a:pt x="2952164" y="66875"/>
                  <a:pt x="2945233" y="60131"/>
                </a:cubicBezTo>
                <a:cubicBezTo>
                  <a:pt x="2938302" y="53388"/>
                  <a:pt x="2934836" y="45145"/>
                  <a:pt x="2934836" y="35404"/>
                </a:cubicBezTo>
                <a:cubicBezTo>
                  <a:pt x="2934836" y="25664"/>
                  <a:pt x="2938302" y="17328"/>
                  <a:pt x="2945233" y="10397"/>
                </a:cubicBezTo>
                <a:cubicBezTo>
                  <a:pt x="2952164" y="3466"/>
                  <a:pt x="2960874" y="0"/>
                  <a:pt x="29713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Font typeface="Lato"/>
              <a:buNone/>
            </a:pPr>
            <a:endParaRPr lang="vi-VN" sz="4400" dirty="0">
              <a:solidFill>
                <a:schemeClr val="bg1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1F857AD-0B6B-205E-44FF-CA9718CAA22A}"/>
              </a:ext>
            </a:extLst>
          </p:cNvPr>
          <p:cNvSpPr txBox="1"/>
          <p:nvPr/>
        </p:nvSpPr>
        <p:spPr>
          <a:xfrm>
            <a:off x="823168" y="2352264"/>
            <a:ext cx="3748832" cy="423729"/>
          </a:xfrm>
          <a:custGeom>
            <a:avLst/>
            <a:gdLst/>
            <a:ahLst/>
            <a:cxnLst/>
            <a:rect l="l" t="t" r="r" b="b"/>
            <a:pathLst>
              <a:path w="3748832" h="423729">
                <a:moveTo>
                  <a:pt x="1141714" y="287731"/>
                </a:moveTo>
                <a:cubicBezTo>
                  <a:pt x="1096006" y="287731"/>
                  <a:pt x="1073153" y="303092"/>
                  <a:pt x="1073153" y="333813"/>
                </a:cubicBezTo>
                <a:cubicBezTo>
                  <a:pt x="1073153" y="348799"/>
                  <a:pt x="1078960" y="360600"/>
                  <a:pt x="1090574" y="369217"/>
                </a:cubicBezTo>
                <a:cubicBezTo>
                  <a:pt x="1102188" y="377834"/>
                  <a:pt x="1118298" y="382143"/>
                  <a:pt x="1138904" y="382143"/>
                </a:cubicBezTo>
                <a:cubicBezTo>
                  <a:pt x="1159509" y="382143"/>
                  <a:pt x="1177305" y="377553"/>
                  <a:pt x="1192291" y="368374"/>
                </a:cubicBezTo>
                <a:cubicBezTo>
                  <a:pt x="1207277" y="359196"/>
                  <a:pt x="1218142" y="346176"/>
                  <a:pt x="1224886" y="329317"/>
                </a:cubicBezTo>
                <a:lnTo>
                  <a:pt x="1224886" y="287731"/>
                </a:lnTo>
                <a:close/>
                <a:moveTo>
                  <a:pt x="2888779" y="165220"/>
                </a:moveTo>
                <a:cubicBezTo>
                  <a:pt x="2862929" y="165220"/>
                  <a:pt x="2841293" y="173088"/>
                  <a:pt x="2823871" y="188823"/>
                </a:cubicBezTo>
                <a:cubicBezTo>
                  <a:pt x="2806450" y="204559"/>
                  <a:pt x="2796241" y="225164"/>
                  <a:pt x="2793244" y="250641"/>
                </a:cubicBezTo>
                <a:lnTo>
                  <a:pt x="2984315" y="250641"/>
                </a:lnTo>
                <a:cubicBezTo>
                  <a:pt x="2981318" y="225539"/>
                  <a:pt x="2971109" y="205027"/>
                  <a:pt x="2953688" y="189104"/>
                </a:cubicBezTo>
                <a:cubicBezTo>
                  <a:pt x="2936267" y="173182"/>
                  <a:pt x="2914630" y="165220"/>
                  <a:pt x="2888779" y="165220"/>
                </a:cubicBezTo>
                <a:close/>
                <a:moveTo>
                  <a:pt x="3702424" y="119701"/>
                </a:moveTo>
                <a:lnTo>
                  <a:pt x="3748832" y="130248"/>
                </a:lnTo>
                <a:lnTo>
                  <a:pt x="3748832" y="191053"/>
                </a:lnTo>
                <a:lnTo>
                  <a:pt x="3748225" y="189947"/>
                </a:lnTo>
                <a:cubicBezTo>
                  <a:pt x="3734925" y="175336"/>
                  <a:pt x="3715912" y="168030"/>
                  <a:pt x="3691184" y="168030"/>
                </a:cubicBezTo>
                <a:cubicBezTo>
                  <a:pt x="3663835" y="168030"/>
                  <a:pt x="3642105" y="176554"/>
                  <a:pt x="3625995" y="193600"/>
                </a:cubicBezTo>
                <a:cubicBezTo>
                  <a:pt x="3609886" y="210647"/>
                  <a:pt x="3601831" y="235093"/>
                  <a:pt x="3601831" y="266938"/>
                </a:cubicBezTo>
                <a:lnTo>
                  <a:pt x="3601831" y="420357"/>
                </a:lnTo>
                <a:lnTo>
                  <a:pt x="3547881" y="420357"/>
                </a:lnTo>
                <a:lnTo>
                  <a:pt x="3547881" y="122510"/>
                </a:lnTo>
                <a:lnTo>
                  <a:pt x="3599583" y="122510"/>
                </a:lnTo>
                <a:lnTo>
                  <a:pt x="3599583" y="166906"/>
                </a:lnTo>
                <a:cubicBezTo>
                  <a:pt x="3610448" y="151546"/>
                  <a:pt x="3624684" y="139838"/>
                  <a:pt x="3642293" y="131783"/>
                </a:cubicBezTo>
                <a:cubicBezTo>
                  <a:pt x="3659901" y="123728"/>
                  <a:pt x="3679945" y="119701"/>
                  <a:pt x="3702424" y="119701"/>
                </a:cubicBezTo>
                <a:close/>
                <a:moveTo>
                  <a:pt x="3358229" y="119701"/>
                </a:moveTo>
                <a:cubicBezTo>
                  <a:pt x="3378085" y="119701"/>
                  <a:pt x="3397942" y="122136"/>
                  <a:pt x="3417798" y="127006"/>
                </a:cubicBezTo>
                <a:cubicBezTo>
                  <a:pt x="3437655" y="131877"/>
                  <a:pt x="3453952" y="138433"/>
                  <a:pt x="3466690" y="146675"/>
                </a:cubicBezTo>
                <a:lnTo>
                  <a:pt x="3443649" y="189385"/>
                </a:lnTo>
                <a:cubicBezTo>
                  <a:pt x="3419296" y="173650"/>
                  <a:pt x="3390636" y="165782"/>
                  <a:pt x="3357667" y="165782"/>
                </a:cubicBezTo>
                <a:cubicBezTo>
                  <a:pt x="3334813" y="165782"/>
                  <a:pt x="3317392" y="169529"/>
                  <a:pt x="3305404" y="177022"/>
                </a:cubicBezTo>
                <a:cubicBezTo>
                  <a:pt x="3293415" y="184515"/>
                  <a:pt x="3287420" y="194443"/>
                  <a:pt x="3287420" y="206807"/>
                </a:cubicBezTo>
                <a:cubicBezTo>
                  <a:pt x="3287420" y="216548"/>
                  <a:pt x="3290792" y="224228"/>
                  <a:pt x="3297535" y="229848"/>
                </a:cubicBezTo>
                <a:cubicBezTo>
                  <a:pt x="3304279" y="235467"/>
                  <a:pt x="3312615" y="239589"/>
                  <a:pt x="3322543" y="242211"/>
                </a:cubicBezTo>
                <a:cubicBezTo>
                  <a:pt x="3332472" y="244834"/>
                  <a:pt x="3346427" y="247831"/>
                  <a:pt x="3364411" y="251203"/>
                </a:cubicBezTo>
                <a:cubicBezTo>
                  <a:pt x="3388388" y="255324"/>
                  <a:pt x="3407776" y="259726"/>
                  <a:pt x="3422575" y="264409"/>
                </a:cubicBezTo>
                <a:cubicBezTo>
                  <a:pt x="3437374" y="269092"/>
                  <a:pt x="3450018" y="277054"/>
                  <a:pt x="3460508" y="288293"/>
                </a:cubicBezTo>
                <a:cubicBezTo>
                  <a:pt x="3470999" y="299532"/>
                  <a:pt x="3476244" y="315268"/>
                  <a:pt x="3476244" y="335499"/>
                </a:cubicBezTo>
                <a:cubicBezTo>
                  <a:pt x="3476244" y="362474"/>
                  <a:pt x="3464723" y="383922"/>
                  <a:pt x="3441682" y="399845"/>
                </a:cubicBezTo>
                <a:cubicBezTo>
                  <a:pt x="3418641" y="415768"/>
                  <a:pt x="3387264" y="423729"/>
                  <a:pt x="3347551" y="423729"/>
                </a:cubicBezTo>
                <a:cubicBezTo>
                  <a:pt x="3323199" y="423729"/>
                  <a:pt x="3299783" y="420451"/>
                  <a:pt x="3277304" y="413894"/>
                </a:cubicBezTo>
                <a:cubicBezTo>
                  <a:pt x="3254826" y="407338"/>
                  <a:pt x="3237217" y="399002"/>
                  <a:pt x="3224479" y="388887"/>
                </a:cubicBezTo>
                <a:lnTo>
                  <a:pt x="3246958" y="346176"/>
                </a:lnTo>
                <a:cubicBezTo>
                  <a:pt x="3260070" y="355543"/>
                  <a:pt x="3275993" y="363036"/>
                  <a:pt x="3294726" y="368655"/>
                </a:cubicBezTo>
                <a:cubicBezTo>
                  <a:pt x="3313458" y="374275"/>
                  <a:pt x="3332378" y="377085"/>
                  <a:pt x="3351485" y="377085"/>
                </a:cubicBezTo>
                <a:cubicBezTo>
                  <a:pt x="3398691" y="377085"/>
                  <a:pt x="3422294" y="363598"/>
                  <a:pt x="3422294" y="336623"/>
                </a:cubicBezTo>
                <a:cubicBezTo>
                  <a:pt x="3422294" y="327631"/>
                  <a:pt x="3419109" y="320513"/>
                  <a:pt x="3412740" y="315268"/>
                </a:cubicBezTo>
                <a:cubicBezTo>
                  <a:pt x="3406371" y="310023"/>
                  <a:pt x="3398410" y="306183"/>
                  <a:pt x="3388857" y="303747"/>
                </a:cubicBezTo>
                <a:cubicBezTo>
                  <a:pt x="3379303" y="301312"/>
                  <a:pt x="3365722" y="298596"/>
                  <a:pt x="3348113" y="295599"/>
                </a:cubicBezTo>
                <a:cubicBezTo>
                  <a:pt x="3324136" y="291852"/>
                  <a:pt x="3304560" y="287544"/>
                  <a:pt x="3289387" y="282673"/>
                </a:cubicBezTo>
                <a:cubicBezTo>
                  <a:pt x="3274213" y="277803"/>
                  <a:pt x="3261194" y="269561"/>
                  <a:pt x="3250330" y="257946"/>
                </a:cubicBezTo>
                <a:cubicBezTo>
                  <a:pt x="3239465" y="246332"/>
                  <a:pt x="3234033" y="230035"/>
                  <a:pt x="3234033" y="209055"/>
                </a:cubicBezTo>
                <a:cubicBezTo>
                  <a:pt x="3234033" y="182080"/>
                  <a:pt x="3245272" y="160444"/>
                  <a:pt x="3267751" y="144146"/>
                </a:cubicBezTo>
                <a:cubicBezTo>
                  <a:pt x="3290230" y="127849"/>
                  <a:pt x="3320389" y="119701"/>
                  <a:pt x="3358229" y="119701"/>
                </a:cubicBezTo>
                <a:close/>
                <a:moveTo>
                  <a:pt x="2888779" y="119701"/>
                </a:moveTo>
                <a:cubicBezTo>
                  <a:pt x="2917253" y="119701"/>
                  <a:pt x="2942635" y="126163"/>
                  <a:pt x="2964928" y="139089"/>
                </a:cubicBezTo>
                <a:cubicBezTo>
                  <a:pt x="2987219" y="152014"/>
                  <a:pt x="3004641" y="170091"/>
                  <a:pt x="3017191" y="193319"/>
                </a:cubicBezTo>
                <a:cubicBezTo>
                  <a:pt x="3029742" y="216548"/>
                  <a:pt x="3036017" y="243148"/>
                  <a:pt x="3036017" y="273120"/>
                </a:cubicBezTo>
                <a:cubicBezTo>
                  <a:pt x="3036017" y="277241"/>
                  <a:pt x="3035642" y="282673"/>
                  <a:pt x="3034893" y="289417"/>
                </a:cubicBezTo>
                <a:lnTo>
                  <a:pt x="2793244" y="289417"/>
                </a:lnTo>
                <a:cubicBezTo>
                  <a:pt x="2796616" y="315642"/>
                  <a:pt x="2808136" y="336717"/>
                  <a:pt x="2827805" y="352639"/>
                </a:cubicBezTo>
                <a:cubicBezTo>
                  <a:pt x="2847474" y="368562"/>
                  <a:pt x="2871921" y="376523"/>
                  <a:pt x="2901143" y="376523"/>
                </a:cubicBezTo>
                <a:cubicBezTo>
                  <a:pt x="2936735" y="376523"/>
                  <a:pt x="2965396" y="364534"/>
                  <a:pt x="2987125" y="340557"/>
                </a:cubicBezTo>
                <a:lnTo>
                  <a:pt x="3016910" y="375399"/>
                </a:lnTo>
                <a:cubicBezTo>
                  <a:pt x="3003422" y="391134"/>
                  <a:pt x="2986657" y="403123"/>
                  <a:pt x="2966613" y="411366"/>
                </a:cubicBezTo>
                <a:cubicBezTo>
                  <a:pt x="2946569" y="419608"/>
                  <a:pt x="2924184" y="423729"/>
                  <a:pt x="2899457" y="423729"/>
                </a:cubicBezTo>
                <a:cubicBezTo>
                  <a:pt x="2867986" y="423729"/>
                  <a:pt x="2840075" y="417266"/>
                  <a:pt x="2815723" y="404341"/>
                </a:cubicBezTo>
                <a:cubicBezTo>
                  <a:pt x="2791371" y="391415"/>
                  <a:pt x="2772544" y="373339"/>
                  <a:pt x="2759244" y="350110"/>
                </a:cubicBezTo>
                <a:cubicBezTo>
                  <a:pt x="2745944" y="326882"/>
                  <a:pt x="2739294" y="300656"/>
                  <a:pt x="2739294" y="271434"/>
                </a:cubicBezTo>
                <a:cubicBezTo>
                  <a:pt x="2739294" y="242586"/>
                  <a:pt x="2745757" y="216548"/>
                  <a:pt x="2758682" y="193319"/>
                </a:cubicBezTo>
                <a:cubicBezTo>
                  <a:pt x="2771608" y="170091"/>
                  <a:pt x="2789404" y="152014"/>
                  <a:pt x="2812070" y="139089"/>
                </a:cubicBezTo>
                <a:cubicBezTo>
                  <a:pt x="2834736" y="126163"/>
                  <a:pt x="2860306" y="119701"/>
                  <a:pt x="2888779" y="119701"/>
                </a:cubicBezTo>
                <a:close/>
                <a:moveTo>
                  <a:pt x="1815179" y="119701"/>
                </a:moveTo>
                <a:cubicBezTo>
                  <a:pt x="1835035" y="119701"/>
                  <a:pt x="1854892" y="122136"/>
                  <a:pt x="1874748" y="127006"/>
                </a:cubicBezTo>
                <a:cubicBezTo>
                  <a:pt x="1894605" y="131877"/>
                  <a:pt x="1910902" y="138433"/>
                  <a:pt x="1923640" y="146675"/>
                </a:cubicBezTo>
                <a:lnTo>
                  <a:pt x="1900599" y="189385"/>
                </a:lnTo>
                <a:cubicBezTo>
                  <a:pt x="1876247" y="173650"/>
                  <a:pt x="1847586" y="165782"/>
                  <a:pt x="1814617" y="165782"/>
                </a:cubicBezTo>
                <a:cubicBezTo>
                  <a:pt x="1791763" y="165782"/>
                  <a:pt x="1774342" y="169529"/>
                  <a:pt x="1762353" y="177022"/>
                </a:cubicBezTo>
                <a:cubicBezTo>
                  <a:pt x="1750365" y="184515"/>
                  <a:pt x="1744370" y="194443"/>
                  <a:pt x="1744370" y="206807"/>
                </a:cubicBezTo>
                <a:cubicBezTo>
                  <a:pt x="1744370" y="216548"/>
                  <a:pt x="1747742" y="224228"/>
                  <a:pt x="1754485" y="229848"/>
                </a:cubicBezTo>
                <a:cubicBezTo>
                  <a:pt x="1761230" y="235467"/>
                  <a:pt x="1769565" y="239589"/>
                  <a:pt x="1779494" y="242211"/>
                </a:cubicBezTo>
                <a:cubicBezTo>
                  <a:pt x="1789422" y="244834"/>
                  <a:pt x="1803377" y="247831"/>
                  <a:pt x="1821360" y="251203"/>
                </a:cubicBezTo>
                <a:cubicBezTo>
                  <a:pt x="1845338" y="255324"/>
                  <a:pt x="1864726" y="259726"/>
                  <a:pt x="1879525" y="264409"/>
                </a:cubicBezTo>
                <a:cubicBezTo>
                  <a:pt x="1894324" y="269092"/>
                  <a:pt x="1906968" y="277054"/>
                  <a:pt x="1917458" y="288293"/>
                </a:cubicBezTo>
                <a:cubicBezTo>
                  <a:pt x="1927948" y="299532"/>
                  <a:pt x="1933194" y="315268"/>
                  <a:pt x="1933194" y="335499"/>
                </a:cubicBezTo>
                <a:cubicBezTo>
                  <a:pt x="1933194" y="362474"/>
                  <a:pt x="1921673" y="383922"/>
                  <a:pt x="1898632" y="399845"/>
                </a:cubicBezTo>
                <a:cubicBezTo>
                  <a:pt x="1875591" y="415768"/>
                  <a:pt x="1844214" y="423729"/>
                  <a:pt x="1804501" y="423729"/>
                </a:cubicBezTo>
                <a:cubicBezTo>
                  <a:pt x="1780149" y="423729"/>
                  <a:pt x="1756733" y="420451"/>
                  <a:pt x="1734255" y="413894"/>
                </a:cubicBezTo>
                <a:cubicBezTo>
                  <a:pt x="1711776" y="407338"/>
                  <a:pt x="1694167" y="399002"/>
                  <a:pt x="1681429" y="388887"/>
                </a:cubicBezTo>
                <a:lnTo>
                  <a:pt x="1703908" y="346176"/>
                </a:lnTo>
                <a:cubicBezTo>
                  <a:pt x="1717020" y="355543"/>
                  <a:pt x="1732943" y="363036"/>
                  <a:pt x="1751675" y="368655"/>
                </a:cubicBezTo>
                <a:cubicBezTo>
                  <a:pt x="1770408" y="374275"/>
                  <a:pt x="1789328" y="377085"/>
                  <a:pt x="1808435" y="377085"/>
                </a:cubicBezTo>
                <a:cubicBezTo>
                  <a:pt x="1855641" y="377085"/>
                  <a:pt x="1879244" y="363598"/>
                  <a:pt x="1879244" y="336623"/>
                </a:cubicBezTo>
                <a:cubicBezTo>
                  <a:pt x="1879244" y="327631"/>
                  <a:pt x="1876059" y="320513"/>
                  <a:pt x="1869690" y="315268"/>
                </a:cubicBezTo>
                <a:cubicBezTo>
                  <a:pt x="1863321" y="310023"/>
                  <a:pt x="1855360" y="306183"/>
                  <a:pt x="1845806" y="303747"/>
                </a:cubicBezTo>
                <a:cubicBezTo>
                  <a:pt x="1836253" y="301312"/>
                  <a:pt x="1822672" y="298596"/>
                  <a:pt x="1805063" y="295599"/>
                </a:cubicBezTo>
                <a:cubicBezTo>
                  <a:pt x="1781085" y="291852"/>
                  <a:pt x="1761510" y="287544"/>
                  <a:pt x="1746337" y="282673"/>
                </a:cubicBezTo>
                <a:cubicBezTo>
                  <a:pt x="1731163" y="277803"/>
                  <a:pt x="1718144" y="269561"/>
                  <a:pt x="1707280" y="257946"/>
                </a:cubicBezTo>
                <a:cubicBezTo>
                  <a:pt x="1696415" y="246332"/>
                  <a:pt x="1690982" y="230035"/>
                  <a:pt x="1690982" y="209055"/>
                </a:cubicBezTo>
                <a:cubicBezTo>
                  <a:pt x="1690982" y="182080"/>
                  <a:pt x="1702222" y="160444"/>
                  <a:pt x="1724701" y="144146"/>
                </a:cubicBezTo>
                <a:cubicBezTo>
                  <a:pt x="1747180" y="127849"/>
                  <a:pt x="1777339" y="119701"/>
                  <a:pt x="1815179" y="119701"/>
                </a:cubicBezTo>
                <a:close/>
                <a:moveTo>
                  <a:pt x="1151267" y="119701"/>
                </a:moveTo>
                <a:cubicBezTo>
                  <a:pt x="1192479" y="119701"/>
                  <a:pt x="1224043" y="129816"/>
                  <a:pt x="1245960" y="150047"/>
                </a:cubicBezTo>
                <a:cubicBezTo>
                  <a:pt x="1267877" y="170278"/>
                  <a:pt x="1278836" y="200438"/>
                  <a:pt x="1278836" y="240525"/>
                </a:cubicBezTo>
                <a:lnTo>
                  <a:pt x="1278836" y="420357"/>
                </a:lnTo>
                <a:lnTo>
                  <a:pt x="1227696" y="420357"/>
                </a:lnTo>
                <a:lnTo>
                  <a:pt x="1227696" y="381019"/>
                </a:lnTo>
                <a:cubicBezTo>
                  <a:pt x="1218704" y="394881"/>
                  <a:pt x="1205873" y="405465"/>
                  <a:pt x="1189200" y="412770"/>
                </a:cubicBezTo>
                <a:cubicBezTo>
                  <a:pt x="1172529" y="420076"/>
                  <a:pt x="1152766" y="423729"/>
                  <a:pt x="1129912" y="423729"/>
                </a:cubicBezTo>
                <a:cubicBezTo>
                  <a:pt x="1096568" y="423729"/>
                  <a:pt x="1069874" y="415674"/>
                  <a:pt x="1049831" y="399564"/>
                </a:cubicBezTo>
                <a:cubicBezTo>
                  <a:pt x="1029787" y="383454"/>
                  <a:pt x="1019765" y="362286"/>
                  <a:pt x="1019765" y="336061"/>
                </a:cubicBezTo>
                <a:cubicBezTo>
                  <a:pt x="1019765" y="309835"/>
                  <a:pt x="1029319" y="288761"/>
                  <a:pt x="1048426" y="272839"/>
                </a:cubicBezTo>
                <a:cubicBezTo>
                  <a:pt x="1067533" y="256916"/>
                  <a:pt x="1097880" y="248955"/>
                  <a:pt x="1139466" y="248955"/>
                </a:cubicBezTo>
                <a:lnTo>
                  <a:pt x="1224886" y="248955"/>
                </a:lnTo>
                <a:lnTo>
                  <a:pt x="1224886" y="238277"/>
                </a:lnTo>
                <a:cubicBezTo>
                  <a:pt x="1224886" y="215049"/>
                  <a:pt x="1218142" y="197253"/>
                  <a:pt x="1204655" y="184890"/>
                </a:cubicBezTo>
                <a:cubicBezTo>
                  <a:pt x="1191167" y="172526"/>
                  <a:pt x="1171311" y="166344"/>
                  <a:pt x="1145086" y="166344"/>
                </a:cubicBezTo>
                <a:cubicBezTo>
                  <a:pt x="1127477" y="166344"/>
                  <a:pt x="1110243" y="169248"/>
                  <a:pt x="1093384" y="175055"/>
                </a:cubicBezTo>
                <a:cubicBezTo>
                  <a:pt x="1076525" y="180862"/>
                  <a:pt x="1062288" y="188636"/>
                  <a:pt x="1050674" y="198377"/>
                </a:cubicBezTo>
                <a:lnTo>
                  <a:pt x="1028195" y="157915"/>
                </a:lnTo>
                <a:cubicBezTo>
                  <a:pt x="1043555" y="145551"/>
                  <a:pt x="1061913" y="136091"/>
                  <a:pt x="1083268" y="129535"/>
                </a:cubicBezTo>
                <a:cubicBezTo>
                  <a:pt x="1104623" y="122979"/>
                  <a:pt x="1127290" y="119701"/>
                  <a:pt x="1151267" y="119701"/>
                </a:cubicBezTo>
                <a:close/>
                <a:moveTo>
                  <a:pt x="2165099" y="57321"/>
                </a:moveTo>
                <a:lnTo>
                  <a:pt x="2219048" y="57321"/>
                </a:lnTo>
                <a:lnTo>
                  <a:pt x="2219048" y="122510"/>
                </a:lnTo>
                <a:lnTo>
                  <a:pt x="2304468" y="122510"/>
                </a:lnTo>
                <a:lnTo>
                  <a:pt x="2304468" y="166906"/>
                </a:lnTo>
                <a:lnTo>
                  <a:pt x="2219048" y="166906"/>
                </a:lnTo>
                <a:lnTo>
                  <a:pt x="2219048" y="328193"/>
                </a:lnTo>
                <a:cubicBezTo>
                  <a:pt x="2219048" y="344303"/>
                  <a:pt x="2223076" y="356667"/>
                  <a:pt x="2231131" y="365284"/>
                </a:cubicBezTo>
                <a:cubicBezTo>
                  <a:pt x="2239186" y="373901"/>
                  <a:pt x="2250706" y="378209"/>
                  <a:pt x="2265692" y="378209"/>
                </a:cubicBezTo>
                <a:cubicBezTo>
                  <a:pt x="2282177" y="378209"/>
                  <a:pt x="2296226" y="373526"/>
                  <a:pt x="2307840" y="364160"/>
                </a:cubicBezTo>
                <a:lnTo>
                  <a:pt x="2324700" y="402936"/>
                </a:lnTo>
                <a:cubicBezTo>
                  <a:pt x="2316832" y="409680"/>
                  <a:pt x="2307091" y="414831"/>
                  <a:pt x="2295477" y="418390"/>
                </a:cubicBezTo>
                <a:cubicBezTo>
                  <a:pt x="2283863" y="421949"/>
                  <a:pt x="2271874" y="423729"/>
                  <a:pt x="2259511" y="423729"/>
                </a:cubicBezTo>
                <a:cubicBezTo>
                  <a:pt x="2229538" y="423729"/>
                  <a:pt x="2206310" y="415674"/>
                  <a:pt x="2189826" y="399564"/>
                </a:cubicBezTo>
                <a:cubicBezTo>
                  <a:pt x="2173341" y="383454"/>
                  <a:pt x="2165099" y="360413"/>
                  <a:pt x="2165099" y="330441"/>
                </a:cubicBezTo>
                <a:lnTo>
                  <a:pt x="2165099" y="166906"/>
                </a:lnTo>
                <a:lnTo>
                  <a:pt x="2114521" y="166906"/>
                </a:lnTo>
                <a:lnTo>
                  <a:pt x="2114521" y="122510"/>
                </a:lnTo>
                <a:lnTo>
                  <a:pt x="2165099" y="122510"/>
                </a:lnTo>
                <a:close/>
                <a:moveTo>
                  <a:pt x="1384049" y="57321"/>
                </a:moveTo>
                <a:lnTo>
                  <a:pt x="1437998" y="57321"/>
                </a:lnTo>
                <a:lnTo>
                  <a:pt x="1437998" y="122510"/>
                </a:lnTo>
                <a:lnTo>
                  <a:pt x="1523419" y="122510"/>
                </a:lnTo>
                <a:lnTo>
                  <a:pt x="1523419" y="166906"/>
                </a:lnTo>
                <a:lnTo>
                  <a:pt x="1437998" y="166906"/>
                </a:lnTo>
                <a:lnTo>
                  <a:pt x="1437998" y="328193"/>
                </a:lnTo>
                <a:cubicBezTo>
                  <a:pt x="1437998" y="344303"/>
                  <a:pt x="1442026" y="356667"/>
                  <a:pt x="1450081" y="365284"/>
                </a:cubicBezTo>
                <a:cubicBezTo>
                  <a:pt x="1458136" y="373901"/>
                  <a:pt x="1469656" y="378209"/>
                  <a:pt x="1484642" y="378209"/>
                </a:cubicBezTo>
                <a:cubicBezTo>
                  <a:pt x="1501127" y="378209"/>
                  <a:pt x="1515176" y="373526"/>
                  <a:pt x="1526790" y="364160"/>
                </a:cubicBezTo>
                <a:lnTo>
                  <a:pt x="1543650" y="402936"/>
                </a:lnTo>
                <a:cubicBezTo>
                  <a:pt x="1535782" y="409680"/>
                  <a:pt x="1526041" y="414831"/>
                  <a:pt x="1514427" y="418390"/>
                </a:cubicBezTo>
                <a:cubicBezTo>
                  <a:pt x="1502813" y="421949"/>
                  <a:pt x="1490824" y="423729"/>
                  <a:pt x="1478461" y="423729"/>
                </a:cubicBezTo>
                <a:cubicBezTo>
                  <a:pt x="1448489" y="423729"/>
                  <a:pt x="1425260" y="415674"/>
                  <a:pt x="1408776" y="399564"/>
                </a:cubicBezTo>
                <a:cubicBezTo>
                  <a:pt x="1392291" y="383454"/>
                  <a:pt x="1384049" y="360413"/>
                  <a:pt x="1384049" y="330441"/>
                </a:cubicBezTo>
                <a:lnTo>
                  <a:pt x="1384049" y="166906"/>
                </a:lnTo>
                <a:lnTo>
                  <a:pt x="1333471" y="166906"/>
                </a:lnTo>
                <a:lnTo>
                  <a:pt x="1333471" y="122510"/>
                </a:lnTo>
                <a:lnTo>
                  <a:pt x="1384049" y="122510"/>
                </a:lnTo>
                <a:close/>
                <a:moveTo>
                  <a:pt x="0" y="26975"/>
                </a:moveTo>
                <a:lnTo>
                  <a:pt x="57883" y="26975"/>
                </a:lnTo>
                <a:lnTo>
                  <a:pt x="164096" y="346738"/>
                </a:lnTo>
                <a:lnTo>
                  <a:pt x="274805" y="26975"/>
                </a:lnTo>
                <a:lnTo>
                  <a:pt x="326507" y="26975"/>
                </a:lnTo>
                <a:lnTo>
                  <a:pt x="434968" y="348424"/>
                </a:lnTo>
                <a:lnTo>
                  <a:pt x="543429" y="26975"/>
                </a:lnTo>
                <a:lnTo>
                  <a:pt x="596817" y="26975"/>
                </a:lnTo>
                <a:lnTo>
                  <a:pt x="465315" y="420357"/>
                </a:lnTo>
                <a:lnTo>
                  <a:pt x="406308" y="420357"/>
                </a:lnTo>
                <a:lnTo>
                  <a:pt x="298970" y="106213"/>
                </a:lnTo>
                <a:lnTo>
                  <a:pt x="191633" y="420357"/>
                </a:lnTo>
                <a:lnTo>
                  <a:pt x="131502" y="420357"/>
                </a:lnTo>
                <a:close/>
                <a:moveTo>
                  <a:pt x="2385831" y="3372"/>
                </a:moveTo>
                <a:lnTo>
                  <a:pt x="2439781" y="3372"/>
                </a:lnTo>
                <a:lnTo>
                  <a:pt x="2439781" y="164659"/>
                </a:lnTo>
                <a:cubicBezTo>
                  <a:pt x="2451021" y="150422"/>
                  <a:pt x="2465725" y="139370"/>
                  <a:pt x="2483896" y="131502"/>
                </a:cubicBezTo>
                <a:cubicBezTo>
                  <a:pt x="2502066" y="123634"/>
                  <a:pt x="2522391" y="119701"/>
                  <a:pt x="2544870" y="119701"/>
                </a:cubicBezTo>
                <a:cubicBezTo>
                  <a:pt x="2582710" y="119701"/>
                  <a:pt x="2612775" y="130659"/>
                  <a:pt x="2635067" y="152576"/>
                </a:cubicBezTo>
                <a:cubicBezTo>
                  <a:pt x="2657359" y="174493"/>
                  <a:pt x="2668504" y="206619"/>
                  <a:pt x="2668504" y="248955"/>
                </a:cubicBezTo>
                <a:lnTo>
                  <a:pt x="2668504" y="420357"/>
                </a:lnTo>
                <a:lnTo>
                  <a:pt x="2614555" y="420357"/>
                </a:lnTo>
                <a:lnTo>
                  <a:pt x="2614555" y="255136"/>
                </a:lnTo>
                <a:cubicBezTo>
                  <a:pt x="2614555" y="226288"/>
                  <a:pt x="2607624" y="204559"/>
                  <a:pt x="2593762" y="189947"/>
                </a:cubicBezTo>
                <a:cubicBezTo>
                  <a:pt x="2579899" y="175336"/>
                  <a:pt x="2560043" y="168030"/>
                  <a:pt x="2534193" y="168030"/>
                </a:cubicBezTo>
                <a:cubicBezTo>
                  <a:pt x="2504969" y="168030"/>
                  <a:pt x="2481929" y="176554"/>
                  <a:pt x="2465069" y="193600"/>
                </a:cubicBezTo>
                <a:cubicBezTo>
                  <a:pt x="2448210" y="210647"/>
                  <a:pt x="2439781" y="235093"/>
                  <a:pt x="2439781" y="266938"/>
                </a:cubicBezTo>
                <a:lnTo>
                  <a:pt x="2439781" y="420357"/>
                </a:lnTo>
                <a:lnTo>
                  <a:pt x="2385831" y="420357"/>
                </a:lnTo>
                <a:close/>
                <a:moveTo>
                  <a:pt x="661806" y="3372"/>
                </a:moveTo>
                <a:lnTo>
                  <a:pt x="715756" y="3372"/>
                </a:lnTo>
                <a:lnTo>
                  <a:pt x="715756" y="164659"/>
                </a:lnTo>
                <a:cubicBezTo>
                  <a:pt x="726995" y="150422"/>
                  <a:pt x="741700" y="139370"/>
                  <a:pt x="759871" y="131502"/>
                </a:cubicBezTo>
                <a:cubicBezTo>
                  <a:pt x="778041" y="123634"/>
                  <a:pt x="798366" y="119701"/>
                  <a:pt x="820845" y="119701"/>
                </a:cubicBezTo>
                <a:cubicBezTo>
                  <a:pt x="858685" y="119701"/>
                  <a:pt x="888750" y="130659"/>
                  <a:pt x="911042" y="152576"/>
                </a:cubicBezTo>
                <a:cubicBezTo>
                  <a:pt x="933333" y="174493"/>
                  <a:pt x="944479" y="206619"/>
                  <a:pt x="944479" y="248955"/>
                </a:cubicBezTo>
                <a:lnTo>
                  <a:pt x="944479" y="420357"/>
                </a:lnTo>
                <a:lnTo>
                  <a:pt x="890530" y="420357"/>
                </a:lnTo>
                <a:lnTo>
                  <a:pt x="890530" y="255136"/>
                </a:lnTo>
                <a:cubicBezTo>
                  <a:pt x="890530" y="226288"/>
                  <a:pt x="883599" y="204559"/>
                  <a:pt x="869737" y="189947"/>
                </a:cubicBezTo>
                <a:cubicBezTo>
                  <a:pt x="855875" y="175336"/>
                  <a:pt x="836018" y="168030"/>
                  <a:pt x="810168" y="168030"/>
                </a:cubicBezTo>
                <a:cubicBezTo>
                  <a:pt x="780945" y="168030"/>
                  <a:pt x="757904" y="176554"/>
                  <a:pt x="741045" y="193600"/>
                </a:cubicBezTo>
                <a:cubicBezTo>
                  <a:pt x="724185" y="210647"/>
                  <a:pt x="715756" y="235093"/>
                  <a:pt x="715756" y="266938"/>
                </a:cubicBezTo>
                <a:lnTo>
                  <a:pt x="715756" y="420357"/>
                </a:lnTo>
                <a:lnTo>
                  <a:pt x="661806" y="420357"/>
                </a:lnTo>
                <a:close/>
                <a:moveTo>
                  <a:pt x="1618269" y="0"/>
                </a:moveTo>
                <a:cubicBezTo>
                  <a:pt x="1628759" y="0"/>
                  <a:pt x="1637469" y="3653"/>
                  <a:pt x="1644400" y="10958"/>
                </a:cubicBezTo>
                <a:cubicBezTo>
                  <a:pt x="1651331" y="18264"/>
                  <a:pt x="1654797" y="27350"/>
                  <a:pt x="1654797" y="38214"/>
                </a:cubicBezTo>
                <a:cubicBezTo>
                  <a:pt x="1654797" y="43834"/>
                  <a:pt x="1654235" y="49360"/>
                  <a:pt x="1653111" y="54792"/>
                </a:cubicBezTo>
                <a:cubicBezTo>
                  <a:pt x="1651987" y="60225"/>
                  <a:pt x="1649552" y="67999"/>
                  <a:pt x="1645805" y="78114"/>
                </a:cubicBezTo>
                <a:lnTo>
                  <a:pt x="1618830" y="156791"/>
                </a:lnTo>
                <a:lnTo>
                  <a:pt x="1583426" y="156791"/>
                </a:lnTo>
                <a:lnTo>
                  <a:pt x="1604219" y="73057"/>
                </a:lnTo>
                <a:cubicBezTo>
                  <a:pt x="1597101" y="70434"/>
                  <a:pt x="1591387" y="66032"/>
                  <a:pt x="1587079" y="59850"/>
                </a:cubicBezTo>
                <a:cubicBezTo>
                  <a:pt x="1582770" y="53668"/>
                  <a:pt x="1580616" y="46456"/>
                  <a:pt x="1580616" y="38214"/>
                </a:cubicBezTo>
                <a:cubicBezTo>
                  <a:pt x="1580616" y="26975"/>
                  <a:pt x="1584175" y="17796"/>
                  <a:pt x="1591294" y="10677"/>
                </a:cubicBezTo>
                <a:cubicBezTo>
                  <a:pt x="1598412" y="3559"/>
                  <a:pt x="1607404" y="0"/>
                  <a:pt x="1618269" y="0"/>
                </a:cubicBezTo>
                <a:close/>
              </a:path>
            </a:pathLst>
          </a:custGeom>
          <a:solidFill>
            <a:schemeClr val="bg2">
              <a:lumMod val="95000"/>
              <a:lumOff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Font typeface="Lato"/>
              <a:buNone/>
            </a:pPr>
            <a:endParaRPr lang="vi-VN" sz="4400" dirty="0">
              <a:solidFill>
                <a:srgbClr val="F46524"/>
              </a:solidFill>
              <a:latin typeface="Montserrat Medium" panose="000006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Đồ họa 15" descr="Question mark outline">
            <a:extLst>
              <a:ext uri="{FF2B5EF4-FFF2-40B4-BE49-F238E27FC236}">
                <a16:creationId xmlns:a16="http://schemas.microsoft.com/office/drawing/2014/main" id="{4DE8880D-D179-E32D-E92C-2C50B8CA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56574" y="3480371"/>
            <a:ext cx="2733040" cy="2733040"/>
          </a:xfrm>
          <a:prstGeom prst="rect">
            <a:avLst/>
          </a:prstGeom>
        </p:spPr>
      </p:pic>
      <p:pic>
        <p:nvPicPr>
          <p:cNvPr id="17" name="Đồ họa 16" descr="Question mark outline">
            <a:extLst>
              <a:ext uri="{FF2B5EF4-FFF2-40B4-BE49-F238E27FC236}">
                <a16:creationId xmlns:a16="http://schemas.microsoft.com/office/drawing/2014/main" id="{CE2F29F6-226B-2168-7BEC-AA26042FB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0" y="562338"/>
            <a:ext cx="774879" cy="774879"/>
          </a:xfrm>
          <a:prstGeom prst="rect">
            <a:avLst/>
          </a:prstGeom>
        </p:spPr>
      </p:pic>
      <p:pic>
        <p:nvPicPr>
          <p:cNvPr id="18" name="Đồ họa 17" descr="Question mark outline">
            <a:extLst>
              <a:ext uri="{FF2B5EF4-FFF2-40B4-BE49-F238E27FC236}">
                <a16:creationId xmlns:a16="http://schemas.microsoft.com/office/drawing/2014/main" id="{60193AF7-C9FA-8FBE-F1FC-447C22C34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744" y="3272091"/>
            <a:ext cx="1727200" cy="1727200"/>
          </a:xfrm>
          <a:prstGeom prst="rect">
            <a:avLst/>
          </a:prstGeom>
        </p:spPr>
      </p:pic>
      <p:pic>
        <p:nvPicPr>
          <p:cNvPr id="23" name="Đồ họa 22" descr="Question mark outline">
            <a:extLst>
              <a:ext uri="{FF2B5EF4-FFF2-40B4-BE49-F238E27FC236}">
                <a16:creationId xmlns:a16="http://schemas.microsoft.com/office/drawing/2014/main" id="{EAB53E54-2380-9CC9-10A0-32C6B01D6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461" y="2296909"/>
            <a:ext cx="534438" cy="5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9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3B44DCB-AFD6-547A-C2F2-15BD871B4CA3}"/>
              </a:ext>
            </a:extLst>
          </p:cNvPr>
          <p:cNvSpPr txBox="1"/>
          <p:nvPr/>
        </p:nvSpPr>
        <p:spPr>
          <a:xfrm>
            <a:off x="1442720" y="1500068"/>
            <a:ext cx="591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 err="1">
                <a:solidFill>
                  <a:schemeClr val="bg2"/>
                </a:solidFill>
                <a:latin typeface="Montserrat" panose="00000500000000000000" pitchFamily="2" charset="0"/>
              </a:rPr>
              <a:t>What</a:t>
            </a:r>
            <a:r>
              <a:rPr lang="vi-VN" sz="2000" b="1" i="0" dirty="0" err="1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's</a:t>
            </a:r>
            <a:r>
              <a:rPr lang="vi-VN" sz="2000" b="1" i="0" dirty="0">
                <a:solidFill>
                  <a:schemeClr val="bg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sz="2000" b="1" i="0" dirty="0">
                <a:solidFill>
                  <a:srgbClr val="F46524"/>
                </a:solidFill>
                <a:effectLst/>
                <a:latin typeface="Montserrat" panose="00000500000000000000" pitchFamily="2" charset="0"/>
              </a:rPr>
              <a:t>the </a:t>
            </a:r>
            <a:r>
              <a:rPr lang="vi-VN" sz="2000" b="1" i="0" dirty="0" err="1">
                <a:solidFill>
                  <a:srgbClr val="F46524"/>
                </a:solidFill>
                <a:effectLst/>
                <a:latin typeface="Montserrat" panose="00000500000000000000" pitchFamily="2" charset="0"/>
              </a:rPr>
              <a:t>smart</a:t>
            </a:r>
            <a:r>
              <a:rPr lang="vi-VN" sz="2000" b="1" i="0" dirty="0">
                <a:solidFill>
                  <a:srgbClr val="F46524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vi-VN" sz="2000" b="1" i="0" dirty="0" err="1">
                <a:solidFill>
                  <a:srgbClr val="F46524"/>
                </a:solidFill>
                <a:effectLst/>
                <a:latin typeface="Montserrat" panose="00000500000000000000" pitchFamily="2" charset="0"/>
              </a:rPr>
              <a:t>question</a:t>
            </a:r>
            <a:endParaRPr lang="vi-VN" sz="2000" b="1" dirty="0">
              <a:solidFill>
                <a:srgbClr val="F46524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1A04AC8A-EBFD-5970-1404-311F480696FC}"/>
              </a:ext>
            </a:extLst>
          </p:cNvPr>
          <p:cNvSpPr txBox="1">
            <a:spLocks/>
          </p:cNvSpPr>
          <p:nvPr/>
        </p:nvSpPr>
        <p:spPr>
          <a:xfrm>
            <a:off x="1581615" y="2134642"/>
            <a:ext cx="5980770" cy="81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  <a:tabLst>
                <a:tab pos="2955925" algn="l"/>
              </a:tabLst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is a question that is </a:t>
            </a:r>
            <a:r>
              <a:rPr lang="en-US" sz="1400" dirty="0">
                <a:solidFill>
                  <a:srgbClr val="F46524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well-thought-out, clean</a:t>
            </a: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and designed to </a:t>
            </a:r>
            <a:r>
              <a:rPr lang="en-US" sz="1400" dirty="0">
                <a:solidFill>
                  <a:srgbClr val="F46524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elicit valuable information</a:t>
            </a: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or insights</a:t>
            </a: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2B32626E-D34C-326C-CCED-CCCB213D9357}"/>
              </a:ext>
            </a:extLst>
          </p:cNvPr>
          <p:cNvSpPr/>
          <p:nvPr/>
        </p:nvSpPr>
        <p:spPr>
          <a:xfrm>
            <a:off x="-690880" y="-464820"/>
            <a:ext cx="2052578" cy="2052578"/>
          </a:xfrm>
          <a:prstGeom prst="ellipse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C8684BA7-B946-8374-A0DA-3E23721C63C9}"/>
              </a:ext>
            </a:extLst>
          </p:cNvPr>
          <p:cNvSpPr/>
          <p:nvPr/>
        </p:nvSpPr>
        <p:spPr>
          <a:xfrm>
            <a:off x="650240" y="4323338"/>
            <a:ext cx="3131820" cy="3131820"/>
          </a:xfrm>
          <a:prstGeom prst="ellipse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E8B91E3A-98F1-CF11-34A7-8A995ABFAD63}"/>
              </a:ext>
            </a:extLst>
          </p:cNvPr>
          <p:cNvSpPr/>
          <p:nvPr/>
        </p:nvSpPr>
        <p:spPr>
          <a:xfrm>
            <a:off x="7335520" y="-545124"/>
            <a:ext cx="3131820" cy="3131820"/>
          </a:xfrm>
          <a:prstGeom prst="ellipse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212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8C1D6A3-0F77-5064-8A13-43C317A022C1}"/>
              </a:ext>
            </a:extLst>
          </p:cNvPr>
          <p:cNvSpPr txBox="1"/>
          <p:nvPr/>
        </p:nvSpPr>
        <p:spPr>
          <a:xfrm>
            <a:off x="1087120" y="693849"/>
            <a:ext cx="591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How to ask smart questions</a:t>
            </a:r>
            <a:endParaRPr lang="vi-VN" sz="2000" b="1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908A73B-FCB1-E6E3-BDA9-5198E667F263}"/>
              </a:ext>
            </a:extLst>
          </p:cNvPr>
          <p:cNvSpPr txBox="1"/>
          <p:nvPr/>
        </p:nvSpPr>
        <p:spPr>
          <a:xfrm>
            <a:off x="960120" y="2003137"/>
            <a:ext cx="843280" cy="316448"/>
          </a:xfrm>
          <a:prstGeom prst="rect">
            <a:avLst/>
          </a:prstGeom>
          <a:solidFill>
            <a:srgbClr val="F4652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input</a:t>
            </a:r>
            <a:endParaRPr lang="vi-VN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024B736-72A5-490B-2C44-B1DC22F630A4}"/>
              </a:ext>
            </a:extLst>
          </p:cNvPr>
          <p:cNvSpPr txBox="1"/>
          <p:nvPr/>
        </p:nvSpPr>
        <p:spPr>
          <a:xfrm>
            <a:off x="878840" y="2408417"/>
            <a:ext cx="2021840" cy="70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Think about what you already know</a:t>
            </a:r>
            <a:endParaRPr lang="vi-VN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E572D2E-C0F4-6744-F14C-B1639268DD16}"/>
              </a:ext>
            </a:extLst>
          </p:cNvPr>
          <p:cNvSpPr txBox="1"/>
          <p:nvPr/>
        </p:nvSpPr>
        <p:spPr>
          <a:xfrm>
            <a:off x="3429000" y="2408417"/>
            <a:ext cx="2250440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Confirm what you want to ask (what you don't know: can be a suggestion, answer…)</a:t>
            </a:r>
            <a:endParaRPr lang="vi-VN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85A9A4DC-650C-8700-1C7E-AC62779C11D1}"/>
              </a:ext>
            </a:extLst>
          </p:cNvPr>
          <p:cNvSpPr txBox="1"/>
          <p:nvPr/>
        </p:nvSpPr>
        <p:spPr>
          <a:xfrm>
            <a:off x="6131560" y="2408417"/>
            <a:ext cx="2021840" cy="70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Montserrat" panose="00000500000000000000" pitchFamily="2" charset="0"/>
              </a:rPr>
              <a:t>Ensure simplicity and clarity</a:t>
            </a:r>
            <a:endParaRPr lang="vi-VN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305F4AF-0A32-E3A6-4C30-BF0CD445B4EB}"/>
              </a:ext>
            </a:extLst>
          </p:cNvPr>
          <p:cNvSpPr txBox="1"/>
          <p:nvPr/>
        </p:nvSpPr>
        <p:spPr>
          <a:xfrm>
            <a:off x="3515360" y="2011808"/>
            <a:ext cx="1056640" cy="307777"/>
          </a:xfrm>
          <a:prstGeom prst="rect">
            <a:avLst/>
          </a:prstGeom>
          <a:solidFill>
            <a:srgbClr val="F4652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output</a:t>
            </a:r>
            <a:endParaRPr lang="vi-VN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6BD1E873-2D29-8DFE-291B-B3DFE30A364A}"/>
              </a:ext>
            </a:extLst>
          </p:cNvPr>
          <p:cNvSpPr txBox="1"/>
          <p:nvPr/>
        </p:nvSpPr>
        <p:spPr>
          <a:xfrm>
            <a:off x="6248400" y="2003137"/>
            <a:ext cx="1463040" cy="307777"/>
          </a:xfrm>
          <a:prstGeom prst="rect">
            <a:avLst/>
          </a:prstGeom>
          <a:solidFill>
            <a:srgbClr val="F4652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requirement</a:t>
            </a:r>
            <a:endParaRPr lang="vi-VN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A59F05C3-0242-D77A-3BB9-76B8ECFB21CE}"/>
              </a:ext>
            </a:extLst>
          </p:cNvPr>
          <p:cNvSpPr/>
          <p:nvPr/>
        </p:nvSpPr>
        <p:spPr>
          <a:xfrm>
            <a:off x="957700" y="735680"/>
            <a:ext cx="61200" cy="316448"/>
          </a:xfrm>
          <a:prstGeom prst="rect">
            <a:avLst/>
          </a:prstGeom>
          <a:solidFill>
            <a:srgbClr val="F46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2;p13">
            <a:extLst>
              <a:ext uri="{FF2B5EF4-FFF2-40B4-BE49-F238E27FC236}">
                <a16:creationId xmlns:a16="http://schemas.microsoft.com/office/drawing/2014/main" id="{61EECF29-EB5D-029F-774C-0CC8AF6A1C3D}"/>
              </a:ext>
            </a:extLst>
          </p:cNvPr>
          <p:cNvSpPr txBox="1">
            <a:spLocks/>
          </p:cNvSpPr>
          <p:nvPr/>
        </p:nvSpPr>
        <p:spPr>
          <a:xfrm>
            <a:off x="891251" y="641582"/>
            <a:ext cx="7361498" cy="573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dirty="0"/>
              <a:t>Challenge 0 "What's your current version?"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CDBC299-5918-0250-1AE2-0CDC0EDB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097"/>
            <a:ext cx="9144000" cy="21181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DBDB801-5D1B-312F-B49E-5E84577BEADE}"/>
              </a:ext>
            </a:extLst>
          </p:cNvPr>
          <p:cNvSpPr txBox="1"/>
          <p:nvPr/>
        </p:nvSpPr>
        <p:spPr>
          <a:xfrm>
            <a:off x="3937837" y="517594"/>
            <a:ext cx="4085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  <a:latin typeface="Montserrat" panose="00000500000000000000" pitchFamily="2" charset="0"/>
              </a:rPr>
              <a:t>How to apply smart question on your daily basis/work</a:t>
            </a:r>
            <a:endParaRPr lang="vi-VN" sz="2000" b="1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88;p15">
            <a:extLst>
              <a:ext uri="{FF2B5EF4-FFF2-40B4-BE49-F238E27FC236}">
                <a16:creationId xmlns:a16="http://schemas.microsoft.com/office/drawing/2014/main" id="{57FEB330-87A6-C8B5-BE85-9F68994C7917}"/>
              </a:ext>
            </a:extLst>
          </p:cNvPr>
          <p:cNvSpPr txBox="1">
            <a:spLocks/>
          </p:cNvSpPr>
          <p:nvPr/>
        </p:nvSpPr>
        <p:spPr>
          <a:xfrm>
            <a:off x="3937837" y="1626831"/>
            <a:ext cx="4210000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Set Clear Objectives</a:t>
            </a:r>
          </a:p>
        </p:txBody>
      </p:sp>
      <p:sp>
        <p:nvSpPr>
          <p:cNvPr id="4" name="Google Shape;88;p15">
            <a:extLst>
              <a:ext uri="{FF2B5EF4-FFF2-40B4-BE49-F238E27FC236}">
                <a16:creationId xmlns:a16="http://schemas.microsoft.com/office/drawing/2014/main" id="{0BD1F758-9292-E87D-D062-6C47A01BA804}"/>
              </a:ext>
            </a:extLst>
          </p:cNvPr>
          <p:cNvSpPr txBox="1">
            <a:spLocks/>
          </p:cNvSpPr>
          <p:nvPr/>
        </p:nvSpPr>
        <p:spPr>
          <a:xfrm>
            <a:off x="3937837" y="2219715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Preparation and Research</a:t>
            </a: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395A6B71-B702-4B19-8DDF-AD0D89AFDD5E}"/>
              </a:ext>
            </a:extLst>
          </p:cNvPr>
          <p:cNvSpPr txBox="1">
            <a:spLocks/>
          </p:cNvSpPr>
          <p:nvPr/>
        </p:nvSpPr>
        <p:spPr>
          <a:xfrm>
            <a:off x="3937837" y="2812599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Prioritize Open-Ended Questions</a:t>
            </a:r>
          </a:p>
        </p:txBody>
      </p:sp>
      <p:sp>
        <p:nvSpPr>
          <p:cNvPr id="6" name="Google Shape;88;p15">
            <a:extLst>
              <a:ext uri="{FF2B5EF4-FFF2-40B4-BE49-F238E27FC236}">
                <a16:creationId xmlns:a16="http://schemas.microsoft.com/office/drawing/2014/main" id="{A25E1EE4-58FB-02DB-A43D-D5604822884D}"/>
              </a:ext>
            </a:extLst>
          </p:cNvPr>
          <p:cNvSpPr txBox="1">
            <a:spLocks/>
          </p:cNvSpPr>
          <p:nvPr/>
        </p:nvSpPr>
        <p:spPr>
          <a:xfrm>
            <a:off x="3937837" y="3405483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Practice Active Listening</a:t>
            </a:r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ED91C916-0634-37AE-E846-B876B76A44B0}"/>
              </a:ext>
            </a:extLst>
          </p:cNvPr>
          <p:cNvSpPr txBox="1">
            <a:spLocks/>
          </p:cNvSpPr>
          <p:nvPr/>
        </p:nvSpPr>
        <p:spPr>
          <a:xfrm>
            <a:off x="3937837" y="3998367"/>
            <a:ext cx="4555025" cy="49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Encourage Feedback</a:t>
            </a:r>
          </a:p>
        </p:txBody>
      </p:sp>
      <p:pic>
        <p:nvPicPr>
          <p:cNvPr id="12" name="Hình ảnh 11" descr="Young boy hand on chest">
            <a:extLst>
              <a:ext uri="{FF2B5EF4-FFF2-40B4-BE49-F238E27FC236}">
                <a16:creationId xmlns:a16="http://schemas.microsoft.com/office/drawing/2014/main" id="{7F66B244-FC63-CFB7-5303-9FA69E13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70" y="823359"/>
            <a:ext cx="1600268" cy="4198905"/>
          </a:xfrm>
          <a:prstGeom prst="rect">
            <a:avLst/>
          </a:prstGeom>
        </p:spPr>
      </p:pic>
      <p:sp>
        <p:nvSpPr>
          <p:cNvPr id="13" name="Bong bóng Lời nói: Hình bầu dục 12">
            <a:extLst>
              <a:ext uri="{FF2B5EF4-FFF2-40B4-BE49-F238E27FC236}">
                <a16:creationId xmlns:a16="http://schemas.microsoft.com/office/drawing/2014/main" id="{74A775A2-1140-C9A2-38CB-38FD89F91E66}"/>
              </a:ext>
            </a:extLst>
          </p:cNvPr>
          <p:cNvSpPr/>
          <p:nvPr/>
        </p:nvSpPr>
        <p:spPr>
          <a:xfrm rot="21183715" flipH="1">
            <a:off x="643218" y="286215"/>
            <a:ext cx="802640" cy="559366"/>
          </a:xfrm>
          <a:prstGeom prst="wedgeEllipseCallou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EC09A19-00FA-5A85-8A88-755B885D9959}"/>
              </a:ext>
            </a:extLst>
          </p:cNvPr>
          <p:cNvSpPr txBox="1"/>
          <p:nvPr/>
        </p:nvSpPr>
        <p:spPr>
          <a:xfrm>
            <a:off x="721958" y="412009"/>
            <a:ext cx="64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Forte" panose="03060902040502070203" pitchFamily="66" charset="0"/>
              </a:rPr>
              <a:t>How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5336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36DCF2C1-DBEA-B3DC-187F-7BDAE2CF2B99}"/>
              </a:ext>
            </a:extLst>
          </p:cNvPr>
          <p:cNvSpPr/>
          <p:nvPr/>
        </p:nvSpPr>
        <p:spPr>
          <a:xfrm>
            <a:off x="-68580" y="-53340"/>
            <a:ext cx="9288780" cy="5196840"/>
          </a:xfrm>
          <a:prstGeom prst="rect">
            <a:avLst/>
          </a:prstGeom>
          <a:solidFill>
            <a:srgbClr val="F46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3" name="Google Shape;243;p31"/>
          <p:cNvSpPr txBox="1">
            <a:spLocks/>
          </p:cNvSpPr>
          <p:nvPr/>
        </p:nvSpPr>
        <p:spPr>
          <a:xfrm>
            <a:off x="2531506" y="2061900"/>
            <a:ext cx="4080987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endParaRPr lang="vi-VN" sz="4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6723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1539433" y="2114494"/>
            <a:ext cx="6065134" cy="745120"/>
          </a:xfrm>
          <a:prstGeom prst="rect">
            <a:avLst/>
          </a:prstGeom>
          <a:solidFill>
            <a:srgbClr val="F4652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 err="1">
                <a:solidFill>
                  <a:schemeClr val="bg1"/>
                </a:solidFill>
              </a:rPr>
              <a:t>T</a:t>
            </a:r>
            <a:r>
              <a:rPr lang="vi-VN" sz="3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op-down</a:t>
            </a:r>
            <a:r>
              <a:rPr lang="vi-V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r>
              <a:rPr lang="vi-V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153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DA230F4-FBBE-431A-BF25-10E61192700A}"/>
              </a:ext>
            </a:extLst>
          </p:cNvPr>
          <p:cNvSpPr txBox="1"/>
          <p:nvPr/>
        </p:nvSpPr>
        <p:spPr>
          <a:xfrm>
            <a:off x="579863" y="223088"/>
            <a:ext cx="798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dirty="0" err="1">
                <a:latin typeface="Montserrat" panose="00000500000000000000" pitchFamily="2" charset="0"/>
              </a:rPr>
              <a:t>Let's</a:t>
            </a:r>
            <a:r>
              <a:rPr lang="vi-VN" sz="2000" dirty="0">
                <a:latin typeface="Montserrat" panose="00000500000000000000" pitchFamily="2" charset="0"/>
              </a:rPr>
              <a:t> </a:t>
            </a:r>
            <a:r>
              <a:rPr lang="vi-VN" sz="2000" dirty="0" err="1">
                <a:latin typeface="Montserrat" panose="00000500000000000000" pitchFamily="2" charset="0"/>
              </a:rPr>
              <a:t>see</a:t>
            </a:r>
            <a:r>
              <a:rPr lang="vi-VN" sz="2000" dirty="0">
                <a:latin typeface="Montserrat" panose="00000500000000000000" pitchFamily="2" charset="0"/>
              </a:rPr>
              <a:t> </a:t>
            </a:r>
            <a:r>
              <a:rPr lang="vi-VN" sz="2000" dirty="0" err="1">
                <a:latin typeface="Montserrat" panose="00000500000000000000" pitchFamily="2" charset="0"/>
              </a:rPr>
              <a:t>what</a:t>
            </a:r>
            <a:r>
              <a:rPr lang="vi-VN" sz="2000" dirty="0">
                <a:latin typeface="Montserrat" panose="00000500000000000000" pitchFamily="2" charset="0"/>
              </a:rPr>
              <a:t> </a:t>
            </a:r>
            <a:r>
              <a:rPr lang="vi-VN" sz="2000" dirty="0" err="1">
                <a:latin typeface="Montserrat" panose="00000500000000000000" pitchFamily="2" charset="0"/>
              </a:rPr>
              <a:t>people</a:t>
            </a:r>
            <a:r>
              <a:rPr lang="vi-VN" sz="2000" dirty="0">
                <a:latin typeface="Montserrat" panose="00000500000000000000" pitchFamily="2" charset="0"/>
              </a:rPr>
              <a:t> say </a:t>
            </a:r>
            <a:r>
              <a:rPr lang="vi-VN" sz="2000" dirty="0" err="1">
                <a:latin typeface="Montserrat" panose="00000500000000000000" pitchFamily="2" charset="0"/>
              </a:rPr>
              <a:t>about</a:t>
            </a:r>
            <a:r>
              <a:rPr lang="vi-VN" sz="2000" dirty="0">
                <a:latin typeface="Montserrat" panose="00000500000000000000" pitchFamily="2" charset="0"/>
              </a:rPr>
              <a:t> the “</a:t>
            </a:r>
            <a:r>
              <a:rPr lang="vi-VN" sz="2000" b="1" dirty="0" err="1">
                <a:latin typeface="Montserrat" panose="00000500000000000000" pitchFamily="2" charset="0"/>
              </a:rPr>
              <a:t>top-down</a:t>
            </a:r>
            <a:r>
              <a:rPr lang="vi-VN" sz="2000" b="1" dirty="0">
                <a:latin typeface="Montserrat" panose="00000500000000000000" pitchFamily="2" charset="0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</a:rPr>
              <a:t>approach</a:t>
            </a:r>
            <a:r>
              <a:rPr lang="vi-VN" sz="2000" dirty="0">
                <a:latin typeface="Montserrat" panose="00000500000000000000" pitchFamily="2" charset="0"/>
              </a:rPr>
              <a:t>”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CCC60D43-456F-9524-6782-6C9F559E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3" y="1473011"/>
            <a:ext cx="3754203" cy="2669655"/>
          </a:xfrm>
          <a:prstGeom prst="rect">
            <a:avLst/>
          </a:prstGeom>
        </p:spPr>
      </p:pic>
      <p:pic>
        <p:nvPicPr>
          <p:cNvPr id="2" name="Picture 2" descr="4,589 Top Down Management Images, Stock Photos, 3D objects ...">
            <a:extLst>
              <a:ext uri="{FF2B5EF4-FFF2-40B4-BE49-F238E27FC236}">
                <a16:creationId xmlns:a16="http://schemas.microsoft.com/office/drawing/2014/main" id="{942572AB-DE24-1279-2679-A7E46950B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65" b="77633" l="11667" r="47667">
                        <a14:foregroundMark x1="17000" y1="66367" x2="17000" y2="75429"/>
                        <a14:foregroundMark x1="20000" y1="73224" x2="20000" y2="73224"/>
                        <a14:foregroundMark x1="22800" y1="72327" x2="22800" y2="72327"/>
                        <a14:foregroundMark x1="22933" y1="74122" x2="23000" y2="77633"/>
                        <a14:foregroundMark x1="24133" y1="74367" x2="24133" y2="74367"/>
                        <a14:foregroundMark x1="27000" y1="74367" x2="27000" y2="74367"/>
                        <a14:foregroundMark x1="32600" y1="72000" x2="32600" y2="72000"/>
                        <a14:foregroundMark x1="34667" y1="74857" x2="34667" y2="74857"/>
                        <a14:foregroundMark x1="37533" y1="73959" x2="37533" y2="73959"/>
                        <a14:foregroundMark x1="42133" y1="73959" x2="42133" y2="73959"/>
                        <a14:foregroundMark x1="17667" y1="59102" x2="17667" y2="59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5" t="7717" r="47795" b="15996"/>
          <a:stretch/>
        </p:blipFill>
        <p:spPr bwMode="auto">
          <a:xfrm>
            <a:off x="5349433" y="845929"/>
            <a:ext cx="2835798" cy="39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2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Hình ảnh 29" descr="Ảnh có chứa tòa nhà, quang cảnh thành phố, Khu vực đô thị, Khu vực thành thị&#10;&#10;Mô tả được tạo tự động">
            <a:extLst>
              <a:ext uri="{FF2B5EF4-FFF2-40B4-BE49-F238E27FC236}">
                <a16:creationId xmlns:a16="http://schemas.microsoft.com/office/drawing/2014/main" id="{DE9A6F97-C63F-4FF6-69D6-74CB9490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20" y="0"/>
            <a:ext cx="3479180" cy="5597292"/>
          </a:xfrm>
          <a:prstGeom prst="rect">
            <a:avLst/>
          </a:prstGeom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2949" y="-393539"/>
            <a:ext cx="6490197" cy="57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CC9C78C2-413B-1E68-50BB-49A8DB3EB606}"/>
              </a:ext>
            </a:extLst>
          </p:cNvPr>
          <p:cNvSpPr txBox="1">
            <a:spLocks/>
          </p:cNvSpPr>
          <p:nvPr/>
        </p:nvSpPr>
        <p:spPr>
          <a:xfrm>
            <a:off x="404985" y="2430750"/>
            <a:ext cx="4491460" cy="59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Start with the big picture (from the most basic, most general thing)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384DD3E5-D535-F9C7-961D-B367FC924FF7}"/>
              </a:ext>
            </a:extLst>
          </p:cNvPr>
          <p:cNvSpPr txBox="1">
            <a:spLocks/>
          </p:cNvSpPr>
          <p:nvPr/>
        </p:nvSpPr>
        <p:spPr>
          <a:xfrm>
            <a:off x="404985" y="3383952"/>
            <a:ext cx="4772280" cy="93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Next: Divide the problem into sub-problems, the sub-problems are divided into smaller (more detailed) problems.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88;p15">
            <a:extLst>
              <a:ext uri="{FF2B5EF4-FFF2-40B4-BE49-F238E27FC236}">
                <a16:creationId xmlns:a16="http://schemas.microsoft.com/office/drawing/2014/main" id="{B6B0A831-0BC3-4315-EF0F-DE388DC65B33}"/>
              </a:ext>
            </a:extLst>
          </p:cNvPr>
          <p:cNvSpPr txBox="1">
            <a:spLocks/>
          </p:cNvSpPr>
          <p:nvPr/>
        </p:nvSpPr>
        <p:spPr>
          <a:xfrm>
            <a:off x="397554" y="356331"/>
            <a:ext cx="5259832" cy="59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What’s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top-down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approach</a:t>
            </a:r>
            <a:endParaRPr lang="vi-VN" sz="2000" b="1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34" name="Đường kết nối Mũi tên Thẳng 33">
            <a:extLst>
              <a:ext uri="{FF2B5EF4-FFF2-40B4-BE49-F238E27FC236}">
                <a16:creationId xmlns:a16="http://schemas.microsoft.com/office/drawing/2014/main" id="{38FC08FB-9610-4824-648B-01517344EE7C}"/>
              </a:ext>
            </a:extLst>
          </p:cNvPr>
          <p:cNvCxnSpPr>
            <a:cxnSpLocks/>
          </p:cNvCxnSpPr>
          <p:nvPr/>
        </p:nvCxnSpPr>
        <p:spPr>
          <a:xfrm>
            <a:off x="6400800" y="340282"/>
            <a:ext cx="0" cy="9528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1C03C859-C4EE-2A6F-39DB-943B064CF4C8}"/>
              </a:ext>
            </a:extLst>
          </p:cNvPr>
          <p:cNvGrpSpPr/>
          <p:nvPr/>
        </p:nvGrpSpPr>
        <p:grpSpPr>
          <a:xfrm>
            <a:off x="7005623" y="758282"/>
            <a:ext cx="1773259" cy="1085385"/>
            <a:chOff x="7005623" y="648059"/>
            <a:chExt cx="1773259" cy="1501697"/>
          </a:xfrm>
        </p:grpSpPr>
        <p:cxnSp>
          <p:nvCxnSpPr>
            <p:cNvPr id="37" name="Đường kết nối Mũi tên Thẳng 36">
              <a:extLst>
                <a:ext uri="{FF2B5EF4-FFF2-40B4-BE49-F238E27FC236}">
                  <a16:creationId xmlns:a16="http://schemas.microsoft.com/office/drawing/2014/main" id="{EB0AADF3-45E7-A67C-E1F4-6376CF44778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623" y="648059"/>
              <a:ext cx="0" cy="15016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Đường kết nối Mũi tên Thẳng 37">
              <a:extLst>
                <a:ext uri="{FF2B5EF4-FFF2-40B4-BE49-F238E27FC236}">
                  <a16:creationId xmlns:a16="http://schemas.microsoft.com/office/drawing/2014/main" id="{7609BC5F-7BF3-8734-5D02-E26EE21F3F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6709" y="648059"/>
              <a:ext cx="0" cy="15016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Đường kết nối Mũi tên Thẳng 38">
              <a:extLst>
                <a:ext uri="{FF2B5EF4-FFF2-40B4-BE49-F238E27FC236}">
                  <a16:creationId xmlns:a16="http://schemas.microsoft.com/office/drawing/2014/main" id="{D237D866-22BD-0D0B-287F-5F3F53B841A2}"/>
                </a:ext>
              </a:extLst>
            </p:cNvPr>
            <p:cNvCxnSpPr>
              <a:cxnSpLocks/>
            </p:cNvCxnSpPr>
            <p:nvPr/>
          </p:nvCxnSpPr>
          <p:spPr>
            <a:xfrm>
              <a:off x="8187795" y="648059"/>
              <a:ext cx="0" cy="15016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Đường kết nối Mũi tên Thẳng 39">
              <a:extLst>
                <a:ext uri="{FF2B5EF4-FFF2-40B4-BE49-F238E27FC236}">
                  <a16:creationId xmlns:a16="http://schemas.microsoft.com/office/drawing/2014/main" id="{6B343DD4-96BA-C645-902E-36E90C393C25}"/>
                </a:ext>
              </a:extLst>
            </p:cNvPr>
            <p:cNvCxnSpPr>
              <a:cxnSpLocks/>
            </p:cNvCxnSpPr>
            <p:nvPr/>
          </p:nvCxnSpPr>
          <p:spPr>
            <a:xfrm>
              <a:off x="8778882" y="648059"/>
              <a:ext cx="0" cy="15016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63DB00EA-DC26-6730-CE2B-2AAA9B637EA8}"/>
              </a:ext>
            </a:extLst>
          </p:cNvPr>
          <p:cNvSpPr txBox="1"/>
          <p:nvPr/>
        </p:nvSpPr>
        <p:spPr>
          <a:xfrm>
            <a:off x="6938716" y="340282"/>
            <a:ext cx="1948474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vi-VN" sz="1400" dirty="0" err="1">
                <a:solidFill>
                  <a:schemeClr val="bg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topdown</a:t>
            </a:r>
            <a:r>
              <a:rPr lang="vi-VN" sz="1400" dirty="0">
                <a:solidFill>
                  <a:schemeClr val="bg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1400" dirty="0" err="1">
                <a:solidFill>
                  <a:schemeClr val="bg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approach</a:t>
            </a:r>
            <a:r>
              <a:rPr lang="vi-VN" sz="1400" dirty="0">
                <a:solidFill>
                  <a:schemeClr val="bg1"/>
                </a:solidFill>
                <a:latin typeface="Montserrat Medium" panose="00000600000000000000" pitchFamily="2" charset="0"/>
                <a:ea typeface="Montserrat"/>
                <a:cs typeface="Montserrat"/>
                <a:sym typeface="Montserrat"/>
              </a:rPr>
              <a:t> 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Google Shape;88;p15">
            <a:extLst>
              <a:ext uri="{FF2B5EF4-FFF2-40B4-BE49-F238E27FC236}">
                <a16:creationId xmlns:a16="http://schemas.microsoft.com/office/drawing/2014/main" id="{130300B3-94EF-3AE4-B0EF-953BA6E30A96}"/>
              </a:ext>
            </a:extLst>
          </p:cNvPr>
          <p:cNvSpPr txBox="1">
            <a:spLocks/>
          </p:cNvSpPr>
          <p:nvPr/>
        </p:nvSpPr>
        <p:spPr>
          <a:xfrm>
            <a:off x="404985" y="1477547"/>
            <a:ext cx="4491460" cy="59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“is essentially the breaking down of a system to gain insight into its compositional subsystems”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45D361C8-12FD-2A4F-963C-28C08BA236DA}"/>
              </a:ext>
            </a:extLst>
          </p:cNvPr>
          <p:cNvSpPr txBox="1">
            <a:spLocks/>
          </p:cNvSpPr>
          <p:nvPr/>
        </p:nvSpPr>
        <p:spPr>
          <a:xfrm>
            <a:off x="3132520" y="262530"/>
            <a:ext cx="2878960" cy="5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Top-down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approach</a:t>
            </a:r>
            <a:endParaRPr lang="vi-VN" sz="2000" b="1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88;p15">
            <a:extLst>
              <a:ext uri="{FF2B5EF4-FFF2-40B4-BE49-F238E27FC236}">
                <a16:creationId xmlns:a16="http://schemas.microsoft.com/office/drawing/2014/main" id="{8B95D804-4253-F2E5-A7FB-665E99DB951E}"/>
              </a:ext>
            </a:extLst>
          </p:cNvPr>
          <p:cNvSpPr txBox="1">
            <a:spLocks/>
          </p:cNvSpPr>
          <p:nvPr/>
        </p:nvSpPr>
        <p:spPr>
          <a:xfrm>
            <a:off x="800131" y="1813065"/>
            <a:ext cx="3533980" cy="42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Easy to understand and implement.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3;p16">
            <a:extLst>
              <a:ext uri="{FF2B5EF4-FFF2-40B4-BE49-F238E27FC236}">
                <a16:creationId xmlns:a16="http://schemas.microsoft.com/office/drawing/2014/main" id="{9F505E1B-E97C-1DCF-9640-6A8DE546DF93}"/>
              </a:ext>
            </a:extLst>
          </p:cNvPr>
          <p:cNvSpPr txBox="1">
            <a:spLocks/>
          </p:cNvSpPr>
          <p:nvPr/>
        </p:nvSpPr>
        <p:spPr>
          <a:xfrm>
            <a:off x="1227198" y="1209597"/>
            <a:ext cx="2601387" cy="425916"/>
          </a:xfrm>
          <a:prstGeom prst="rect">
            <a:avLst/>
          </a:prstGeom>
          <a:solidFill>
            <a:srgbClr val="00B050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Advantages</a:t>
            </a:r>
            <a:endParaRPr lang="vi-VN" sz="1600" dirty="0">
              <a:solidFill>
                <a:schemeClr val="bg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E890169B-4406-AC1D-8D2C-D71EC250CD9E}"/>
              </a:ext>
            </a:extLst>
          </p:cNvPr>
          <p:cNvSpPr txBox="1">
            <a:spLocks/>
          </p:cNvSpPr>
          <p:nvPr/>
        </p:nvSpPr>
        <p:spPr>
          <a:xfrm>
            <a:off x="5680256" y="1209597"/>
            <a:ext cx="2601387" cy="42591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Defects</a:t>
            </a:r>
            <a:endParaRPr lang="vi-VN" sz="1600" dirty="0">
              <a:solidFill>
                <a:schemeClr val="bg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88;p15">
            <a:extLst>
              <a:ext uri="{FF2B5EF4-FFF2-40B4-BE49-F238E27FC236}">
                <a16:creationId xmlns:a16="http://schemas.microsoft.com/office/drawing/2014/main" id="{3D2B5D2B-4107-D33C-5097-993F0820F0DA}"/>
              </a:ext>
            </a:extLst>
          </p:cNvPr>
          <p:cNvSpPr txBox="1">
            <a:spLocks/>
          </p:cNvSpPr>
          <p:nvPr/>
        </p:nvSpPr>
        <p:spPr>
          <a:xfrm>
            <a:off x="800131" y="2239550"/>
            <a:ext cx="3533980" cy="42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Creating information connections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88;p15">
            <a:extLst>
              <a:ext uri="{FF2B5EF4-FFF2-40B4-BE49-F238E27FC236}">
                <a16:creationId xmlns:a16="http://schemas.microsoft.com/office/drawing/2014/main" id="{DD548B00-2228-476D-4C09-DA45E8C2FA13}"/>
              </a:ext>
            </a:extLst>
          </p:cNvPr>
          <p:cNvSpPr txBox="1">
            <a:spLocks/>
          </p:cNvSpPr>
          <p:nvPr/>
        </p:nvSpPr>
        <p:spPr>
          <a:xfrm>
            <a:off x="800131" y="2666035"/>
            <a:ext cx="3533980" cy="42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Enhancing memory retention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31706663-7DA4-017E-C3B8-27CC36FCF278}"/>
              </a:ext>
            </a:extLst>
          </p:cNvPr>
          <p:cNvSpPr txBox="1">
            <a:spLocks/>
          </p:cNvSpPr>
          <p:nvPr/>
        </p:nvSpPr>
        <p:spPr>
          <a:xfrm>
            <a:off x="800131" y="3092519"/>
            <a:ext cx="3533980" cy="68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Supporting decision-making and problem-solving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88;p15">
            <a:extLst>
              <a:ext uri="{FF2B5EF4-FFF2-40B4-BE49-F238E27FC236}">
                <a16:creationId xmlns:a16="http://schemas.microsoft.com/office/drawing/2014/main" id="{C2BB919A-8EA6-B1DE-4605-A97BA89F0BAD}"/>
              </a:ext>
            </a:extLst>
          </p:cNvPr>
          <p:cNvSpPr txBox="1">
            <a:spLocks/>
          </p:cNvSpPr>
          <p:nvPr/>
        </p:nvSpPr>
        <p:spPr>
          <a:xfrm>
            <a:off x="5361650" y="1813065"/>
            <a:ext cx="3391101" cy="42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Inflexibility to Changes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88;p15">
            <a:extLst>
              <a:ext uri="{FF2B5EF4-FFF2-40B4-BE49-F238E27FC236}">
                <a16:creationId xmlns:a16="http://schemas.microsoft.com/office/drawing/2014/main" id="{D179EEC2-4386-CE4C-9A58-BA1DAD77238F}"/>
              </a:ext>
            </a:extLst>
          </p:cNvPr>
          <p:cNvSpPr txBox="1">
            <a:spLocks/>
          </p:cNvSpPr>
          <p:nvPr/>
        </p:nvSpPr>
        <p:spPr>
          <a:xfrm>
            <a:off x="5361650" y="2239550"/>
            <a:ext cx="3391101" cy="6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For a new problem, it takes time to penetrate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88;p15">
            <a:extLst>
              <a:ext uri="{FF2B5EF4-FFF2-40B4-BE49-F238E27FC236}">
                <a16:creationId xmlns:a16="http://schemas.microsoft.com/office/drawing/2014/main" id="{0B767BD8-D0A8-A167-53C6-73B147C8E408}"/>
              </a:ext>
            </a:extLst>
          </p:cNvPr>
          <p:cNvSpPr txBox="1">
            <a:spLocks/>
          </p:cNvSpPr>
          <p:nvPr/>
        </p:nvSpPr>
        <p:spPr>
          <a:xfrm>
            <a:off x="5361650" y="2916163"/>
            <a:ext cx="3391101" cy="68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Potential for Misunderstanding if the Overview is Inaccurate</a:t>
            </a:r>
            <a:endParaRPr lang="vi-VN" sz="1400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5319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5">
            <a:extLst>
              <a:ext uri="{FF2B5EF4-FFF2-40B4-BE49-F238E27FC236}">
                <a16:creationId xmlns:a16="http://schemas.microsoft.com/office/drawing/2014/main" id="{7941BCF5-83AD-A6CE-7805-DAD606B13A5B}"/>
              </a:ext>
            </a:extLst>
          </p:cNvPr>
          <p:cNvSpPr txBox="1">
            <a:spLocks/>
          </p:cNvSpPr>
          <p:nvPr/>
        </p:nvSpPr>
        <p:spPr>
          <a:xfrm>
            <a:off x="1694985" y="545027"/>
            <a:ext cx="5754030" cy="53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When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should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a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top-down</a:t>
            </a:r>
            <a:r>
              <a:rPr lang="vi-VN" sz="2000" b="1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vi-VN" sz="2000" b="1" dirty="0" err="1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approach</a:t>
            </a:r>
            <a:endParaRPr lang="vi-VN" sz="2000" b="1" dirty="0"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The Big Problem Icon Shrub Back To Home Quotes To Back - Illustration, HD  Png Download , Transparent Png Image - PNGitem">
            <a:extLst>
              <a:ext uri="{FF2B5EF4-FFF2-40B4-BE49-F238E27FC236}">
                <a16:creationId xmlns:a16="http://schemas.microsoft.com/office/drawing/2014/main" id="{9E7D1EA1-AEC8-3690-7352-036AA2EF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3" b="89890" l="6628" r="94419">
                        <a14:foregroundMark x1="11512" y1="48713" x2="13953" y2="58640"/>
                        <a14:foregroundMark x1="13953" y1="58640" x2="19884" y2="51471"/>
                        <a14:foregroundMark x1="90233" y1="48162" x2="84651" y2="58640"/>
                        <a14:foregroundMark x1="94419" y1="51471" x2="94419" y2="60846"/>
                        <a14:foregroundMark x1="6977" y1="50919" x2="6628" y2="60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882" y="1974259"/>
            <a:ext cx="2125275" cy="13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Nhóm 9">
            <a:extLst>
              <a:ext uri="{FF2B5EF4-FFF2-40B4-BE49-F238E27FC236}">
                <a16:creationId xmlns:a16="http://schemas.microsoft.com/office/drawing/2014/main" id="{B889134D-228E-27F6-13F3-5731EAF0A26C}"/>
              </a:ext>
            </a:extLst>
          </p:cNvPr>
          <p:cNvGrpSpPr/>
          <p:nvPr/>
        </p:nvGrpSpPr>
        <p:grpSpPr>
          <a:xfrm>
            <a:off x="5429250" y="1782501"/>
            <a:ext cx="1840876" cy="1823970"/>
            <a:chOff x="3559837" y="1648686"/>
            <a:chExt cx="1840876" cy="1823970"/>
          </a:xfrm>
        </p:grpSpPr>
        <p:pic>
          <p:nvPicPr>
            <p:cNvPr id="2052" name="Picture 4" descr="Vector illustration .House project .Overview from all four sides. Design  Stock Vector | Adobe Stock">
              <a:extLst>
                <a:ext uri="{FF2B5EF4-FFF2-40B4-BE49-F238E27FC236}">
                  <a16:creationId xmlns:a16="http://schemas.microsoft.com/office/drawing/2014/main" id="{2CEF6BFD-4A4B-FA16-A3EA-027C7F80F2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9"/>
            <a:stretch/>
          </p:blipFill>
          <p:spPr bwMode="auto">
            <a:xfrm>
              <a:off x="3559837" y="1648686"/>
              <a:ext cx="1840876" cy="1727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Google Shape;88;p15">
              <a:extLst>
                <a:ext uri="{FF2B5EF4-FFF2-40B4-BE49-F238E27FC236}">
                  <a16:creationId xmlns:a16="http://schemas.microsoft.com/office/drawing/2014/main" id="{C2012255-17E1-4D9D-02D6-F0C2F67419D8}"/>
                </a:ext>
              </a:extLst>
            </p:cNvPr>
            <p:cNvSpPr txBox="1">
              <a:spLocks/>
            </p:cNvSpPr>
            <p:nvPr/>
          </p:nvSpPr>
          <p:spPr>
            <a:xfrm>
              <a:off x="3838661" y="3142031"/>
              <a:ext cx="1262044" cy="330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/>
                <a:buChar char="●"/>
                <a:defRPr sz="18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●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Open Sans"/>
                <a:buChar char="○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Open Sans"/>
                <a:buChar char="■"/>
                <a:defRPr sz="1400" b="0" i="0" u="none" strike="noStrike" cap="none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vi-VN" sz="1000" dirty="0" err="1">
                  <a:latin typeface="Montserrat Medium" panose="00000600000000000000" pitchFamily="2" charset="0"/>
                  <a:ea typeface="Montserrat"/>
                  <a:cs typeface="Montserrat"/>
                  <a:sym typeface="Montserrat"/>
                </a:rPr>
                <a:t>overview</a:t>
              </a:r>
              <a:endParaRPr lang="vi-VN" sz="1000" dirty="0">
                <a:latin typeface="Montserrat Medium" panose="00000600000000000000" pitchFamily="2" charset="0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764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3;p16">
            <a:extLst>
              <a:ext uri="{FF2B5EF4-FFF2-40B4-BE49-F238E27FC236}">
                <a16:creationId xmlns:a16="http://schemas.microsoft.com/office/drawing/2014/main" id="{D4158640-4E4B-784D-6A95-C4565F826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7225" y="1800944"/>
            <a:ext cx="5509550" cy="1284226"/>
          </a:xfrm>
          <a:prstGeom prst="rect">
            <a:avLst/>
          </a:prstGeom>
          <a:solidFill>
            <a:srgbClr val="F4652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"/>
                <a:ea typeface="Montserrat"/>
                <a:cs typeface="Montserrat"/>
                <a:sym typeface="Montserrat"/>
              </a:rPr>
              <a:t>Learning how to learn and learn fast</a:t>
            </a:r>
            <a:endParaRPr lang="vi-VN" sz="3600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18">
            <a:extLst>
              <a:ext uri="{FF2B5EF4-FFF2-40B4-BE49-F238E27FC236}">
                <a16:creationId xmlns:a16="http://schemas.microsoft.com/office/drawing/2014/main" id="{F53CE944-8E64-4890-6222-3F8DAFDB0B28}"/>
              </a:ext>
            </a:extLst>
          </p:cNvPr>
          <p:cNvSpPr txBox="1">
            <a:spLocks/>
          </p:cNvSpPr>
          <p:nvPr/>
        </p:nvSpPr>
        <p:spPr>
          <a:xfrm>
            <a:off x="2512743" y="1551748"/>
            <a:ext cx="4118514" cy="291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chemeClr val="dk2"/>
                </a:solidFill>
                <a:latin typeface="Montserrat" panose="00000500000000000000" pitchFamily="2" charset="0"/>
              </a:rPr>
              <a:t>What’s Learning</a:t>
            </a:r>
            <a:endParaRPr lang="en-US" sz="2000" b="1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</p:txBody>
      </p:sp>
      <p:sp>
        <p:nvSpPr>
          <p:cNvPr id="5" name="Google Shape;88;p15">
            <a:extLst>
              <a:ext uri="{FF2B5EF4-FFF2-40B4-BE49-F238E27FC236}">
                <a16:creationId xmlns:a16="http://schemas.microsoft.com/office/drawing/2014/main" id="{6C9BE758-267B-4607-F3A1-074AACA44437}"/>
              </a:ext>
            </a:extLst>
          </p:cNvPr>
          <p:cNvSpPr txBox="1">
            <a:spLocks/>
          </p:cNvSpPr>
          <p:nvPr/>
        </p:nvSpPr>
        <p:spPr>
          <a:xfrm>
            <a:off x="1581615" y="2081674"/>
            <a:ext cx="5980770" cy="87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50000"/>
              </a:lnSpc>
              <a:buFont typeface="Lato"/>
              <a:buNone/>
            </a:pPr>
            <a:r>
              <a:rPr lang="en-US" sz="1400" dirty="0"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Learning is the process of acquiring new understanding, knowledge, behaviors, skills, values, attitudes, and preferences…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E8D95B4-87E7-4966-BCDE-6A3A05A1AD6B}"/>
              </a:ext>
            </a:extLst>
          </p:cNvPr>
          <p:cNvSpPr/>
          <p:nvPr/>
        </p:nvSpPr>
        <p:spPr>
          <a:xfrm>
            <a:off x="1381760" y="2073682"/>
            <a:ext cx="60960" cy="89408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E7761ECD-DC13-57D3-9AE9-1803830F2DB9}"/>
              </a:ext>
            </a:extLst>
          </p:cNvPr>
          <p:cNvSpPr/>
          <p:nvPr/>
        </p:nvSpPr>
        <p:spPr>
          <a:xfrm>
            <a:off x="2651374" y="-1216216"/>
            <a:ext cx="2052578" cy="2052578"/>
          </a:xfrm>
          <a:prstGeom prst="ellipse">
            <a:avLst/>
          </a:prstGeom>
          <a:solidFill>
            <a:schemeClr val="tx1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3A14487D-32A3-F6C5-E451-4203774EDE4A}"/>
              </a:ext>
            </a:extLst>
          </p:cNvPr>
          <p:cNvSpPr/>
          <p:nvPr/>
        </p:nvSpPr>
        <p:spPr>
          <a:xfrm>
            <a:off x="-299896" y="3929799"/>
            <a:ext cx="3131820" cy="3131820"/>
          </a:xfrm>
          <a:prstGeom prst="ellipse">
            <a:avLst/>
          </a:prstGeom>
          <a:solidFill>
            <a:schemeClr val="tx1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4BDF21F7-BF49-3386-CA8E-F8B54E581E1E}"/>
              </a:ext>
            </a:extLst>
          </p:cNvPr>
          <p:cNvSpPr/>
          <p:nvPr/>
        </p:nvSpPr>
        <p:spPr>
          <a:xfrm>
            <a:off x="7650865" y="3243598"/>
            <a:ext cx="1372401" cy="1372401"/>
          </a:xfrm>
          <a:prstGeom prst="ellipse">
            <a:avLst/>
          </a:prstGeom>
          <a:solidFill>
            <a:schemeClr val="tx1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33993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414</Words>
  <Application>Microsoft Office PowerPoint</Application>
  <PresentationFormat>Trình chiếu Trên màn hình (16:9)</PresentationFormat>
  <Paragraphs>75</Paragraphs>
  <Slides>21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8" baseType="lpstr">
      <vt:lpstr>Lato</vt:lpstr>
      <vt:lpstr>Forte</vt:lpstr>
      <vt:lpstr>Montserrat Medium</vt:lpstr>
      <vt:lpstr>Arial</vt:lpstr>
      <vt:lpstr>Montserrat</vt:lpstr>
      <vt:lpstr>Open Sans</vt:lpstr>
      <vt:lpstr>Swiss</vt:lpstr>
      <vt:lpstr>Journey to your best</vt:lpstr>
      <vt:lpstr>Bản trình bày PowerPoint</vt:lpstr>
      <vt:lpstr>Top-down approach </vt:lpstr>
      <vt:lpstr>Bản trình bày PowerPoint</vt:lpstr>
      <vt:lpstr>Bản trình bày PowerPoint</vt:lpstr>
      <vt:lpstr>Bản trình bày PowerPoint</vt:lpstr>
      <vt:lpstr>Bản trình bày PowerPoint</vt:lpstr>
      <vt:lpstr>Learning how to learn and learn fast</vt:lpstr>
      <vt:lpstr>Bản trình bày PowerPoint</vt:lpstr>
      <vt:lpstr>Learning how to learn</vt:lpstr>
      <vt:lpstr>Bản trình bày PowerPoint</vt:lpstr>
      <vt:lpstr>Bản trình bày PowerPoint</vt:lpstr>
      <vt:lpstr>Bản trình bày PowerPoint</vt:lpstr>
      <vt:lpstr>5 signs an employee can handle more autonomy at work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your best</dc:title>
  <cp:lastModifiedBy>Luongxuannhat</cp:lastModifiedBy>
  <cp:revision>38</cp:revision>
  <dcterms:modified xsi:type="dcterms:W3CDTF">2024-01-15T12:22:16Z</dcterms:modified>
</cp:coreProperties>
</file>